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1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39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6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83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2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9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9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3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8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0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BC49-4E29-4393-A010-CCAB10685D4F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EDBDE9-C043-4E19-A170-DA910B3C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IYPT%202026%20_%205%20Elastic%20wave%20dynamics%20_%20Demo.mp4" TargetMode="External"/><Relationship Id="rId2" Type="http://schemas.openxmlformats.org/officeDocument/2006/relationships/hyperlink" Target="https://www.youtube.com/shorts/Eaouneq26GM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IYPT%202026%20_%205%20Elastic%20wave%20dynamics%20_%20Demo.mp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lipo%20Flip%20_%20A%20Kinetic%20Desk%20Toy%20That%20You%20NEED%20to%20See.mp4" TargetMode="External"/><Relationship Id="rId2" Type="http://schemas.openxmlformats.org/officeDocument/2006/relationships/hyperlink" Target="https://www.youtube.com/watch?v=kz7LHXG9oB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he%20Bizarre%20Behavior%20of%20Rotating%20Bodies.mp4" TargetMode="External"/><Relationship Id="rId2" Type="http://schemas.openxmlformats.org/officeDocument/2006/relationships/hyperlink" Target="https://www.youtube.com/watch?v=1VPfZ_Xzi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Zg7x6eyncP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V_Shape%20Magnetic%20Accelerator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V_Shape%20Magnetic%20Accelerator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ow%20To%20Make%20a%20Self_Starting%20Siphon.mp4" TargetMode="External"/><Relationship Id="rId2" Type="http://schemas.openxmlformats.org/officeDocument/2006/relationships/hyperlink" Target="https://www.youtube.com/watch?v=1vq_h4myH1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x5rAuXIXQ&amp;t=24s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AJ7fMVp_O5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Laser%20Motion%20Control%20of%20Levitating%20Graphite%20Magnetic%20Games.mp4" TargetMode="External"/><Relationship Id="rId5" Type="http://schemas.openxmlformats.org/officeDocument/2006/relationships/image" Target="../media/image13.png"/><Relationship Id="rId4" Type="http://schemas.openxmlformats.org/officeDocument/2006/relationships/hyperlink" Target="Optical%20Motion%20Control%20of%20Maglev%20Graphite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ja310365k" TargetMode="External"/><Relationship Id="rId2" Type="http://schemas.openxmlformats.org/officeDocument/2006/relationships/hyperlink" Target="https://pubs.aip.org/aip/jap/article/135/15/155103/3283538/Laser-control-of-graphite-plate-tilting-on-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IYPT%202026%20_%2010_%20Submerged%20Crater%20_%20Demo.mp4" TargetMode="External"/><Relationship Id="rId2" Type="http://schemas.openxmlformats.org/officeDocument/2006/relationships/hyperlink" Target="https://www.youtube.com/watch?v=kA0neuI6y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olarized%20light%20in%20sugar%20water%20is%20cool_%20physics%20physicsfun%20stem%20experiment%20optics%20optics.mp4" TargetMode="External"/><Relationship Id="rId2" Type="http://schemas.openxmlformats.org/officeDocument/2006/relationships/hyperlink" Target="https://www.youtube.com/watch?v=EFUtQRey8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loratorium.edu/snacks/rotating-ligh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12_%20Autumn%20Coin%20_IYPT%202026_.mp4" TargetMode="External"/><Relationship Id="rId2" Type="http://schemas.openxmlformats.org/officeDocument/2006/relationships/hyperlink" Target="https://www.youtube.com/shorts/89dc-KlMcv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12_%20Autumn%20Coin%20_IYPT%202026_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Bad%20guy%20_STEEL%20RULER%20COVER_.mp4" TargetMode="External"/><Relationship Id="rId2" Type="http://schemas.openxmlformats.org/officeDocument/2006/relationships/hyperlink" Target="https://www.youtube.com/watch?v=CFHppIZ1AFM&amp;list=RDCFHppIZ1AFM&amp;start_radi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IYPT%202026%2013%20The%20Singing%20Ruler%20Demo.mp4" TargetMode="External"/><Relationship Id="rId2" Type="http://schemas.openxmlformats.org/officeDocument/2006/relationships/hyperlink" Target="https://www.youtube.com/shorts/gC00GgwyMk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rystal%20Critters.mp4" TargetMode="External"/><Relationship Id="rId2" Type="http://schemas.openxmlformats.org/officeDocument/2006/relationships/hyperlink" Target="https://www.youtube.com/watch?v=VV5oc28QP7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gnetic%20Newtons%20Cradle.mp4" TargetMode="External"/><Relationship Id="rId2" Type="http://schemas.openxmlformats.org/officeDocument/2006/relationships/hyperlink" Target="https://www.youtube.com/watch?v=-T00RDWg-6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xICYuJFFQ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Spaghetti%20Strength%20Experiment.mp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Watch%20What%20Happens%20When%20I%20Pour%20Lighter%20Fluid%20into%20this%20and%20Set%20Light%20to%20it.mp4" TargetMode="External"/><Relationship Id="rId2" Type="http://schemas.openxmlformats.org/officeDocument/2006/relationships/hyperlink" Target="https://www.youtube.com/shorts/BcdLGWtXj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ilyam.org/" TargetMode="External"/><Relationship Id="rId2" Type="http://schemas.openxmlformats.org/officeDocument/2006/relationships/hyperlink" Target="https://www.gyp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Ring%20fountain.mp4" TargetMode="External"/><Relationship Id="rId2" Type="http://schemas.openxmlformats.org/officeDocument/2006/relationships/hyperlink" Target="https://www.youtube.com/watch?v=F9lbnMID1J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CB6F-C085-4540-8003-2468A29BB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Úlohy </a:t>
            </a:r>
            <a:br>
              <a:rPr lang="sk-SK" dirty="0"/>
            </a:br>
            <a:r>
              <a:rPr lang="sk-SK" dirty="0"/>
              <a:t>Turnaja mladých fyzikov</a:t>
            </a:r>
            <a:br>
              <a:rPr lang="sk-SK" dirty="0"/>
            </a:br>
            <a:r>
              <a:rPr lang="sk-SK" dirty="0"/>
              <a:t>2025/2026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D9AF1-BE4F-42D6-8F78-30AEA39F7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František Kundracik</a:t>
            </a:r>
          </a:p>
          <a:p>
            <a:r>
              <a:rPr lang="sk-SK" dirty="0"/>
              <a:t>Katedra experimentálnej fyziky FMFI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81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4. Prúdenie oleja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Tenká vrstva kuchynského oleja na rovnom kovovom povrchu pri zahrievaní tečie smerom ku krajom. Preskúmajte tento jav a jeho závislosť od relevantných parametrov.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14726-D965-4D52-AC40-C947547B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75" y="3567636"/>
            <a:ext cx="6633985" cy="231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4. Prúdenie oleja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Pri zahrievaní v strede sa olej rozlieva smerom k okrajom</a:t>
            </a:r>
          </a:p>
          <a:p>
            <a:pPr lvl="1"/>
            <a:r>
              <a:rPr lang="sk-SK" dirty="0"/>
              <a:t>Mení sa jeho hustota</a:t>
            </a:r>
          </a:p>
          <a:p>
            <a:pPr lvl="1"/>
            <a:r>
              <a:rPr lang="sk-SK" dirty="0"/>
              <a:t>Mení sa povrchové napätie</a:t>
            </a:r>
          </a:p>
          <a:p>
            <a:pPr lvl="1"/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Ktorý efekt je rozhodujúci (rôzne oleje a povrchy)</a:t>
            </a:r>
          </a:p>
          <a:p>
            <a:pPr lvl="1"/>
            <a:r>
              <a:rPr lang="sk-SK" dirty="0"/>
              <a:t>Merať teplotu olejovej vrstvy (</a:t>
            </a:r>
            <a:r>
              <a:rPr lang="sk-SK" dirty="0" err="1"/>
              <a:t>termokamera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Pozorovať prúdenie oleja (vmiešať drobné kontrastné častice)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1962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5. Dynamika elastických vĺn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Pomocou gumičky zaveste na pevné ukotvenie kovovú guľu a viackrát ju zatočte okolo jej zvislej osi. Keď guľu pustíte, na gumičke sa vytvoria stojaté vlny. Preskúmajte tento jav a zistite, ako vlny závisia od relevantných parametrov.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https://www.youtube.com/shorts/Eaouneq26GM</a:t>
            </a:r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2E04DD0D-9781-40D9-97D8-2E7FCD1C9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687" y="609600"/>
            <a:ext cx="2564745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4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5. Dynamika elastických vĺn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Po uvoľnení guličky sa guma začne odmotávať a gulička zvyšuje rotáciu</a:t>
            </a:r>
          </a:p>
          <a:p>
            <a:pPr lvl="1"/>
            <a:r>
              <a:rPr lang="sk-SK" dirty="0"/>
              <a:t>Neskôr po odmotaní začína spomaľovať</a:t>
            </a:r>
          </a:p>
          <a:p>
            <a:pPr lvl="1"/>
            <a:r>
              <a:rPr lang="sk-SK" dirty="0"/>
              <a:t>Ak sa frekvencia otáčania zhoduje s frekvenciu stojatých vĺn </a:t>
            </a:r>
            <a:br>
              <a:rPr lang="sk-SK" dirty="0"/>
            </a:br>
            <a:r>
              <a:rPr lang="sk-SK" dirty="0"/>
              <a:t>(jedna </a:t>
            </a:r>
            <a:r>
              <a:rPr lang="sk-SK" dirty="0" err="1"/>
              <a:t>kmitňa</a:t>
            </a:r>
            <a:r>
              <a:rPr lang="sk-SK" dirty="0"/>
              <a:t>, dve, tri, ...), tak sa vybudia</a:t>
            </a:r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Roztáčanie a spomaľovanie guličky (krútiaci moment gumy, moment zotrvačnosti gule)</a:t>
            </a:r>
          </a:p>
          <a:p>
            <a:pPr lvl="1"/>
            <a:r>
              <a:rPr lang="sk-SK" dirty="0"/>
              <a:t>Rýchlosť vlny na gume, závisí od nakrútenia gumy?</a:t>
            </a:r>
          </a:p>
          <a:p>
            <a:pPr lvl="1"/>
            <a:r>
              <a:rPr lang="sk-SK" dirty="0"/>
              <a:t>Overiť vysvetlenie javu</a:t>
            </a:r>
          </a:p>
          <a:p>
            <a:pPr lvl="1"/>
            <a:r>
              <a:rPr lang="sk-SK" dirty="0"/>
              <a:t>Skúsiť namodelovať pohyb guličky a zodpovedajúci </a:t>
            </a:r>
            <a:r>
              <a:rPr lang="sk-SK"/>
              <a:t>tvar vĺn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2E04DD0D-9781-40D9-97D8-2E7FCD1C9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4687" y="609600"/>
            <a:ext cx="2564745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6. </a:t>
            </a:r>
            <a:r>
              <a:rPr lang="sk-SK" b="1" dirty="0" err="1"/>
              <a:t>Flipo</a:t>
            </a:r>
            <a:r>
              <a:rPr lang="sk-SK" b="1" dirty="0"/>
              <a:t> </a:t>
            </a:r>
            <a:r>
              <a:rPr lang="sk-SK" b="1" dirty="0" err="1"/>
              <a:t>Flip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Hračka </a:t>
            </a:r>
            <a:r>
              <a:rPr lang="sk-SK" dirty="0" err="1"/>
              <a:t>Flipo</a:t>
            </a:r>
            <a:r>
              <a:rPr lang="sk-SK" dirty="0"/>
              <a:t> </a:t>
            </a:r>
            <a:r>
              <a:rPr lang="sk-SK" dirty="0" err="1"/>
              <a:t>Flip</a:t>
            </a:r>
            <a:r>
              <a:rPr lang="sk-SK" dirty="0"/>
              <a:t> sa môže viackrát prekotúľať okolo svojej osi, hoci nemá okrúhly tvar. Preskúmajte, ako jej pohyb závisí od parametrov ako je geometria a počiatočné podmienky vypustenia.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https://www.youtube.com/watch?v=kz7LHXG9oBI</a:t>
            </a:r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5579643C-E534-4669-BAC1-7FA9FA6A2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180" y="2633166"/>
            <a:ext cx="4276578" cy="38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6. </a:t>
            </a:r>
            <a:r>
              <a:rPr lang="sk-SK" b="1" dirty="0" err="1"/>
              <a:t>Flipo</a:t>
            </a:r>
            <a:r>
              <a:rPr lang="sk-SK" b="1" dirty="0"/>
              <a:t> </a:t>
            </a:r>
            <a:r>
              <a:rPr lang="sk-SK" b="1" dirty="0" err="1"/>
              <a:t>Flip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Počiatočný pohyb – rotácia (inak sa šmykne)</a:t>
            </a:r>
          </a:p>
          <a:p>
            <a:pPr lvl="1"/>
            <a:r>
              <a:rPr lang="sk-SK" dirty="0"/>
              <a:t>Rotačná energia musí byť väčšia, než potenciálna energia potrebná na zdvihnutie ťažiska (pri spustení zo vztýčenej polohy by to malo byť splnené)</a:t>
            </a:r>
          </a:p>
          <a:p>
            <a:pPr lvl="1"/>
            <a:r>
              <a:rPr lang="sk-SK" dirty="0"/>
              <a:t>Trenie medzi hračkou a podložkou musí byť dostatočne veľké (radšej ťažšia hračka z kovu, než plastová)</a:t>
            </a:r>
          </a:p>
          <a:p>
            <a:pPr lvl="1"/>
            <a:r>
              <a:rPr lang="sk-SK" dirty="0"/>
              <a:t>Vraj náročné na presnosť (3D tlač nemusí stačiť)</a:t>
            </a:r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Vytvoriť jednoduchý fyzikálny model, nájsť riešenie</a:t>
            </a:r>
          </a:p>
          <a:p>
            <a:pPr lvl="1"/>
            <a:r>
              <a:rPr lang="sk-SK" dirty="0"/>
              <a:t>Zaujímavé by mohlo byť skúmanie vlastných hračiek s elipsovitým prierezom s rôznou excentricitou (od valca až po úzku elipsu)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212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7. </a:t>
            </a:r>
            <a:r>
              <a:rPr lang="sk-SK" b="1" dirty="0" err="1"/>
              <a:t>Džanibekov</a:t>
            </a:r>
            <a:r>
              <a:rPr lang="sk-SK" b="1" dirty="0"/>
              <a:t> efekt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en-GB" dirty="0" err="1"/>
              <a:t>Keď</a:t>
            </a:r>
            <a:r>
              <a:rPr lang="en-GB" dirty="0"/>
              <a:t> </a:t>
            </a:r>
            <a:r>
              <a:rPr lang="en-GB" dirty="0" err="1"/>
              <a:t>hodíte</a:t>
            </a:r>
            <a:r>
              <a:rPr lang="en-GB" dirty="0"/>
              <a:t> </a:t>
            </a:r>
            <a:r>
              <a:rPr lang="en-GB" dirty="0" err="1"/>
              <a:t>rotujúci</a:t>
            </a:r>
            <a:r>
              <a:rPr lang="en-GB" dirty="0"/>
              <a:t> </a:t>
            </a:r>
            <a:r>
              <a:rPr lang="en-GB" dirty="0" err="1"/>
              <a:t>objekt</a:t>
            </a:r>
            <a:r>
              <a:rPr lang="en-GB" dirty="0"/>
              <a:t>, </a:t>
            </a:r>
            <a:r>
              <a:rPr lang="en-GB" dirty="0" err="1"/>
              <a:t>ktorý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rôzne</a:t>
            </a:r>
            <a:r>
              <a:rPr lang="en-GB" dirty="0"/>
              <a:t> </a:t>
            </a:r>
            <a:r>
              <a:rPr lang="en-GB" dirty="0" err="1"/>
              <a:t>hlavné</a:t>
            </a:r>
            <a:r>
              <a:rPr lang="en-GB" dirty="0"/>
              <a:t> </a:t>
            </a:r>
            <a:r>
              <a:rPr lang="en-GB" dirty="0" err="1"/>
              <a:t>momenty</a:t>
            </a:r>
            <a:r>
              <a:rPr lang="en-GB" dirty="0"/>
              <a:t> </a:t>
            </a:r>
            <a:r>
              <a:rPr lang="en-GB" dirty="0" err="1"/>
              <a:t>zotrvačnosti</a:t>
            </a:r>
            <a:r>
              <a:rPr lang="en-GB" dirty="0"/>
              <a:t> </a:t>
            </a:r>
            <a:r>
              <a:rPr lang="en-GB" dirty="0" err="1"/>
              <a:t>okolo</a:t>
            </a:r>
            <a:r>
              <a:rPr lang="en-GB" dirty="0"/>
              <a:t> </a:t>
            </a:r>
            <a:r>
              <a:rPr lang="en-GB" dirty="0" err="1"/>
              <a:t>svojich</a:t>
            </a:r>
            <a:r>
              <a:rPr lang="en-GB" dirty="0"/>
              <a:t> </a:t>
            </a:r>
            <a:r>
              <a:rPr lang="en-GB" dirty="0" err="1"/>
              <a:t>osí</a:t>
            </a:r>
            <a:r>
              <a:rPr lang="en-GB" dirty="0"/>
              <a:t>,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</a:t>
            </a:r>
            <a:r>
              <a:rPr lang="en-GB" dirty="0" err="1"/>
              <a:t>začať</a:t>
            </a:r>
            <a:r>
              <a:rPr lang="en-GB" dirty="0"/>
              <a:t> </a:t>
            </a:r>
            <a:r>
              <a:rPr lang="en-GB" dirty="0" err="1"/>
              <a:t>otáčať</a:t>
            </a:r>
            <a:r>
              <a:rPr lang="en-GB" dirty="0"/>
              <a:t> </a:t>
            </a:r>
            <a:r>
              <a:rPr lang="en-GB" dirty="0" err="1"/>
              <a:t>okolo</a:t>
            </a:r>
            <a:r>
              <a:rPr lang="en-GB" dirty="0"/>
              <a:t> </a:t>
            </a:r>
            <a:r>
              <a:rPr lang="en-GB" dirty="0" err="1"/>
              <a:t>inej</a:t>
            </a:r>
            <a:r>
              <a:rPr lang="en-GB" dirty="0"/>
              <a:t> </a:t>
            </a:r>
            <a:r>
              <a:rPr lang="en-GB" dirty="0" err="1"/>
              <a:t>osi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je </a:t>
            </a:r>
            <a:r>
              <a:rPr lang="en-GB" dirty="0" err="1"/>
              <a:t>tá</a:t>
            </a:r>
            <a:r>
              <a:rPr lang="en-GB" dirty="0"/>
              <a:t>, </a:t>
            </a:r>
            <a:r>
              <a:rPr lang="en-GB" dirty="0" err="1"/>
              <a:t>okolo</a:t>
            </a:r>
            <a:r>
              <a:rPr lang="en-GB" dirty="0"/>
              <a:t> </a:t>
            </a:r>
            <a:r>
              <a:rPr lang="en-GB" dirty="0" err="1"/>
              <a:t>ktorej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pôvodne</a:t>
            </a:r>
            <a:r>
              <a:rPr lang="en-GB" dirty="0"/>
              <a:t> </a:t>
            </a:r>
            <a:r>
              <a:rPr lang="en-GB" dirty="0" err="1"/>
              <a:t>otáčal</a:t>
            </a:r>
            <a:r>
              <a:rPr lang="en-GB" dirty="0"/>
              <a:t>. </a:t>
            </a:r>
            <a:r>
              <a:rPr lang="en-GB" dirty="0" err="1"/>
              <a:t>Preskúmajte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rotačný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objektu</a:t>
            </a:r>
            <a:r>
              <a:rPr lang="en-GB" dirty="0"/>
              <a:t> </a:t>
            </a:r>
            <a:r>
              <a:rPr lang="en-GB" dirty="0" err="1"/>
              <a:t>ovplyvnený</a:t>
            </a:r>
            <a:r>
              <a:rPr lang="en-GB" dirty="0"/>
              <a:t> </a:t>
            </a:r>
            <a:r>
              <a:rPr lang="en-GB" dirty="0" err="1"/>
              <a:t>príslušnými</a:t>
            </a:r>
            <a:r>
              <a:rPr lang="en-GB" dirty="0"/>
              <a:t> </a:t>
            </a:r>
            <a:r>
              <a:rPr lang="en-GB" dirty="0" err="1"/>
              <a:t>parametrami</a:t>
            </a:r>
            <a:r>
              <a:rPr lang="en-GB" dirty="0"/>
              <a:t> </a:t>
            </a:r>
            <a:r>
              <a:rPr lang="en-GB" dirty="0" err="1"/>
              <a:t>počas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voľného</a:t>
            </a:r>
            <a:r>
              <a:rPr lang="en-GB" dirty="0"/>
              <a:t> </a:t>
            </a:r>
            <a:r>
              <a:rPr lang="en-GB" dirty="0" err="1"/>
              <a:t>pádu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https://www.youtube.com/watch?v=1VPfZ_XzisU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0438D3FA-F8A1-43DC-A514-5C6B9AA1D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988" y="3021853"/>
            <a:ext cx="4244972" cy="37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7. </a:t>
            </a:r>
            <a:r>
              <a:rPr lang="sk-SK" b="1" dirty="0" err="1"/>
              <a:t>Džanibekov</a:t>
            </a:r>
            <a:r>
              <a:rPr lang="sk-SK" b="1" dirty="0"/>
              <a:t> efekt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Pomerne komplikovaný </a:t>
            </a:r>
            <a:r>
              <a:rPr lang="sk-SK" dirty="0" err="1"/>
              <a:t>kontraintuitívny</a:t>
            </a:r>
            <a:r>
              <a:rPr lang="sk-SK" dirty="0"/>
              <a:t> jav</a:t>
            </a:r>
          </a:p>
          <a:p>
            <a:pPr lvl="1"/>
            <a:r>
              <a:rPr lang="sk-SK" dirty="0"/>
              <a:t>Kvalitatívne vysvetlenie na Internete</a:t>
            </a:r>
          </a:p>
          <a:p>
            <a:pPr lvl="1"/>
            <a:r>
              <a:rPr lang="sk-SK" dirty="0"/>
              <a:t>Kvantitatívne vysvetlenie vo vedeckých článkoch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Rýchly pohyb počas voľného pádu (vysokorýchlostné video)</a:t>
            </a:r>
          </a:p>
          <a:p>
            <a:pPr lvl="1"/>
            <a:r>
              <a:rPr lang="sk-SK" dirty="0"/>
              <a:t>Vytvoriť vlastné jednoduché útvary a definovane ich</a:t>
            </a:r>
            <a:br>
              <a:rPr lang="sk-SK" dirty="0"/>
            </a:br>
            <a:r>
              <a:rPr lang="sk-SK" dirty="0"/>
              <a:t>roztočiť a pustiť</a:t>
            </a:r>
          </a:p>
          <a:p>
            <a:pPr lvl="1"/>
            <a:r>
              <a:rPr lang="sk-SK" dirty="0"/>
              <a:t>Vytvoriť model a nájsť riešenie (numericky?), overiť model porovnaním s meraniami.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659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8. Magnetický urýchľovač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en-GB" dirty="0" err="1"/>
              <a:t>Upevnite</a:t>
            </a:r>
            <a:r>
              <a:rPr lang="en-GB" dirty="0"/>
              <a:t> </a:t>
            </a:r>
            <a:r>
              <a:rPr lang="en-GB" dirty="0" err="1"/>
              <a:t>magnety</a:t>
            </a:r>
            <a:r>
              <a:rPr lang="en-GB" dirty="0"/>
              <a:t> v </a:t>
            </a:r>
            <a:r>
              <a:rPr lang="en-GB" dirty="0" err="1"/>
              <a:t>pároch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kovový</a:t>
            </a:r>
            <a:r>
              <a:rPr lang="en-GB" dirty="0"/>
              <a:t> </a:t>
            </a:r>
            <a:r>
              <a:rPr lang="en-GB" dirty="0" err="1"/>
              <a:t>plech</a:t>
            </a:r>
            <a:r>
              <a:rPr lang="en-GB" dirty="0"/>
              <a:t> </a:t>
            </a:r>
            <a:r>
              <a:rPr lang="en-GB" dirty="0" err="1"/>
              <a:t>podľa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. Ak </a:t>
            </a:r>
            <a:r>
              <a:rPr lang="en-GB" dirty="0" err="1"/>
              <a:t>pripevníte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magnetické</a:t>
            </a:r>
            <a:r>
              <a:rPr lang="en-GB" dirty="0"/>
              <a:t> </a:t>
            </a:r>
            <a:r>
              <a:rPr lang="en-GB" dirty="0" err="1"/>
              <a:t>disky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nápravu</a:t>
            </a:r>
            <a:r>
              <a:rPr lang="en-GB" dirty="0"/>
              <a:t>, toto „</a:t>
            </a:r>
            <a:r>
              <a:rPr lang="en-GB" dirty="0" err="1"/>
              <a:t>vozidlo</a:t>
            </a:r>
            <a:r>
              <a:rPr lang="en-GB" dirty="0"/>
              <a:t>“ </a:t>
            </a:r>
            <a:r>
              <a:rPr lang="en-GB" dirty="0" err="1"/>
              <a:t>bude</a:t>
            </a:r>
            <a:r>
              <a:rPr lang="en-GB" dirty="0"/>
              <a:t> za </a:t>
            </a:r>
            <a:r>
              <a:rPr lang="en-GB" dirty="0" err="1"/>
              <a:t>určitých</a:t>
            </a:r>
            <a:r>
              <a:rPr lang="en-GB" dirty="0"/>
              <a:t> </a:t>
            </a:r>
            <a:r>
              <a:rPr lang="en-GB" dirty="0" err="1"/>
              <a:t>podmienok</a:t>
            </a:r>
            <a:r>
              <a:rPr lang="en-GB" dirty="0"/>
              <a:t> </a:t>
            </a:r>
            <a:r>
              <a:rPr lang="en-GB" dirty="0" err="1"/>
              <a:t>zrýchľovať</a:t>
            </a:r>
            <a:r>
              <a:rPr lang="en-GB" dirty="0"/>
              <a:t> </a:t>
            </a:r>
            <a:r>
              <a:rPr lang="en-GB" dirty="0" err="1"/>
              <a:t>ponad</a:t>
            </a:r>
            <a:r>
              <a:rPr lang="en-GB" dirty="0"/>
              <a:t> </a:t>
            </a:r>
            <a:r>
              <a:rPr lang="en-GB" dirty="0" err="1"/>
              <a:t>rady</a:t>
            </a:r>
            <a:r>
              <a:rPr lang="en-GB" dirty="0"/>
              <a:t> </a:t>
            </a:r>
            <a:r>
              <a:rPr lang="en-GB" dirty="0" err="1"/>
              <a:t>magnetov</a:t>
            </a:r>
            <a:r>
              <a:rPr lang="en-GB" dirty="0"/>
              <a:t>. </a:t>
            </a:r>
            <a:r>
              <a:rPr lang="en-GB" dirty="0" err="1"/>
              <a:t>Preskúmajte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jav.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https://www.youtube.com/watch?v=Zg7x6eyncPQ</a:t>
            </a:r>
            <a:r>
              <a:rPr lang="sk-SK" dirty="0"/>
              <a:t> </a:t>
            </a:r>
          </a:p>
        </p:txBody>
      </p:sp>
      <p:pic>
        <p:nvPicPr>
          <p:cNvPr id="2050" name="Picture 2" descr="https://tmfsr.sk/nfsmnt/hosting2_2/4/1/4154700d-aed2-4d06-8cdc-0f97c34ebf24/tmfsr.sk/web/pictures/Obrazok1.png">
            <a:extLst>
              <a:ext uri="{FF2B5EF4-FFF2-40B4-BE49-F238E27FC236}">
                <a16:creationId xmlns:a16="http://schemas.microsoft.com/office/drawing/2014/main" id="{A047505A-7AC7-4E72-AFD8-319AE7B71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04" y="2785270"/>
            <a:ext cx="3215808" cy="22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 action="ppaction://hlinkfile"/>
            <a:extLst>
              <a:ext uri="{FF2B5EF4-FFF2-40B4-BE49-F238E27FC236}">
                <a16:creationId xmlns:a16="http://schemas.microsoft.com/office/drawing/2014/main" id="{5870E68E-C6FC-4D77-AF71-C46368311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999" y="2615452"/>
            <a:ext cx="3331345" cy="40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8. Magnetický urýchľovač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Magnety je dobré dať na feromagnetickú platňu, lebo tam samé držia a trenie bráni ich posúvaniu</a:t>
            </a:r>
          </a:p>
          <a:p>
            <a:pPr lvl="1"/>
            <a:r>
              <a:rPr lang="sk-SK" dirty="0"/>
              <a:t>Orientácia magnetov – tak, aby boli disky „činky“ od nich odpudzované</a:t>
            </a:r>
          </a:p>
          <a:p>
            <a:pPr lvl="1"/>
            <a:r>
              <a:rPr lang="sk-SK" dirty="0"/>
              <a:t>Odpudzovanie je nižšie na užšom konci „klinu“ magnetov, tým smerom</a:t>
            </a:r>
            <a:br>
              <a:rPr lang="sk-SK" dirty="0"/>
            </a:br>
            <a:r>
              <a:rPr lang="sk-SK" dirty="0"/>
              <a:t>bude „činka“ urýchľovaná</a:t>
            </a:r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Geometria systému a jej vplyv na zrýchlenie</a:t>
            </a:r>
          </a:p>
          <a:p>
            <a:pPr lvl="1"/>
            <a:r>
              <a:rPr lang="sk-SK" dirty="0"/>
              <a:t>Ak sú magnety dosť blízko, možno zmenu odpudivej sily </a:t>
            </a:r>
            <a:br>
              <a:rPr lang="sk-SK" dirty="0"/>
            </a:br>
            <a:r>
              <a:rPr lang="sk-SK" dirty="0"/>
              <a:t>považovať za spojitú (model + meranie)</a:t>
            </a:r>
          </a:p>
          <a:p>
            <a:pPr lvl="1"/>
            <a:r>
              <a:rPr lang="sk-SK" dirty="0"/>
              <a:t>Vytvoriť jednoduchý fyzikálny model a porovnať ho s meraniami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5870E68E-C6FC-4D77-AF71-C4636831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170" y="2615452"/>
            <a:ext cx="3331345" cy="40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1. Vynájdite 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Samospúšťací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sifón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vyrobiť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pomocou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kusu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pevnej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trubice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ohnutej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špecifického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tvaru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Keď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sifón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čiastočne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ponorený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vody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začne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nasávať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vodu</a:t>
            </a:r>
            <a:r>
              <a:rPr lang="en-GB" dirty="0">
                <a:solidFill>
                  <a:schemeClr val="tx1"/>
                </a:solidFill>
              </a:rPr>
              <a:t> bez </a:t>
            </a:r>
            <a:r>
              <a:rPr lang="en-GB" dirty="0" err="1">
                <a:solidFill>
                  <a:schemeClr val="tx1"/>
                </a:solidFill>
              </a:rPr>
              <a:t>potreby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počiatočného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nasávania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Preskúmajte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ako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príslušné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parame­tre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ako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napríklad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jeho </a:t>
            </a:r>
            <a:r>
              <a:rPr lang="en-GB" dirty="0" err="1">
                <a:solidFill>
                  <a:schemeClr val="tx1"/>
                </a:solidFill>
              </a:rPr>
              <a:t>geometria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ovplyvňujú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proces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nasávania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en-GB" dirty="0">
                <a:hlinkClick r:id="rId2"/>
              </a:rPr>
              <a:t>https://www.youtube.com/watch?v=1vq_h4myH1E</a:t>
            </a:r>
            <a:r>
              <a:rPr lang="sk-SK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DF287263-E472-45E3-97D6-DEF80307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3590418"/>
            <a:ext cx="3405744" cy="31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48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9. Riadená levitácia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/>
          </a:bodyPr>
          <a:lstStyle/>
          <a:p>
            <a:r>
              <a:rPr lang="en-GB" dirty="0" err="1"/>
              <a:t>Keď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grafitové</a:t>
            </a:r>
            <a:r>
              <a:rPr lang="en-GB" dirty="0"/>
              <a:t> </a:t>
            </a:r>
            <a:r>
              <a:rPr lang="en-GB" dirty="0" err="1"/>
              <a:t>plátky</a:t>
            </a:r>
            <a:r>
              <a:rPr lang="en-GB" dirty="0"/>
              <a:t> a </a:t>
            </a:r>
            <a:r>
              <a:rPr lang="en-GB" dirty="0" err="1"/>
              <a:t>neodýmové</a:t>
            </a:r>
            <a:r>
              <a:rPr lang="en-GB" dirty="0"/>
              <a:t> </a:t>
            </a:r>
            <a:r>
              <a:rPr lang="en-GB" dirty="0" err="1"/>
              <a:t>magnety</a:t>
            </a:r>
            <a:r>
              <a:rPr lang="en-GB" dirty="0"/>
              <a:t> </a:t>
            </a:r>
            <a:r>
              <a:rPr lang="en-GB" dirty="0" err="1"/>
              <a:t>usporiadate</a:t>
            </a:r>
            <a:r>
              <a:rPr lang="en-GB" dirty="0"/>
              <a:t> </a:t>
            </a:r>
            <a:r>
              <a:rPr lang="en-GB" dirty="0" err="1"/>
              <a:t>špecifickým</a:t>
            </a:r>
            <a:r>
              <a:rPr lang="en-GB" dirty="0"/>
              <a:t> </a:t>
            </a:r>
            <a:r>
              <a:rPr lang="en-GB" dirty="0" err="1"/>
              <a:t>spôsobom</a:t>
            </a:r>
            <a:r>
              <a:rPr lang="en-GB" dirty="0"/>
              <a:t>,  </a:t>
            </a:r>
            <a:r>
              <a:rPr lang="en-GB" dirty="0" err="1"/>
              <a:t>plátky</a:t>
            </a:r>
            <a:r>
              <a:rPr lang="en-GB" dirty="0"/>
              <a:t> </a:t>
            </a:r>
            <a:r>
              <a:rPr lang="en-GB" dirty="0" err="1"/>
              <a:t>môžu</a:t>
            </a:r>
            <a:r>
              <a:rPr lang="en-GB" dirty="0"/>
              <a:t> </a:t>
            </a:r>
            <a:r>
              <a:rPr lang="en-GB" dirty="0" err="1"/>
              <a:t>levitovať</a:t>
            </a:r>
            <a:r>
              <a:rPr lang="en-GB" dirty="0"/>
              <a:t>. </a:t>
            </a:r>
            <a:r>
              <a:rPr lang="en-GB" dirty="0" err="1"/>
              <a:t>Osvet­le­ním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</a:t>
            </a:r>
            <a:r>
              <a:rPr lang="en-GB" dirty="0" err="1"/>
              <a:t>grafitového</a:t>
            </a:r>
            <a:r>
              <a:rPr lang="en-GB" dirty="0"/>
              <a:t> </a:t>
            </a:r>
            <a:r>
              <a:rPr lang="en-GB" dirty="0" err="1"/>
              <a:t>plátku</a:t>
            </a:r>
            <a:r>
              <a:rPr lang="en-GB" dirty="0"/>
              <a:t> je </a:t>
            </a: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ovládať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. </a:t>
            </a:r>
            <a:r>
              <a:rPr lang="en-GB" dirty="0" err="1"/>
              <a:t>Vysvetlite</a:t>
            </a:r>
            <a:r>
              <a:rPr lang="en-GB" dirty="0"/>
              <a:t> a </a:t>
            </a:r>
            <a:r>
              <a:rPr lang="en-GB" dirty="0" err="1"/>
              <a:t>preskúmajte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jav.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https://www.youtube.com/watch?v=AJ7fMVp_O5s</a:t>
            </a:r>
            <a:r>
              <a:rPr lang="sk-SK" dirty="0"/>
              <a:t> </a:t>
            </a:r>
          </a:p>
          <a:p>
            <a:r>
              <a:rPr lang="sk-SK" dirty="0">
                <a:hlinkClick r:id="rId3"/>
              </a:rPr>
              <a:t>https://www.youtube.com/watch?v=cJx5rAuXIXQ&amp;t=24s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hlinkClick r:id="rId4" action="ppaction://hlinkfile"/>
            <a:extLst>
              <a:ext uri="{FF2B5EF4-FFF2-40B4-BE49-F238E27FC236}">
                <a16:creationId xmlns:a16="http://schemas.microsoft.com/office/drawing/2014/main" id="{FA308F6E-DB33-4076-A0AD-CDDC0582A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16" y="2832827"/>
            <a:ext cx="5097889" cy="240258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file"/>
            <a:extLst>
              <a:ext uri="{FF2B5EF4-FFF2-40B4-BE49-F238E27FC236}">
                <a16:creationId xmlns:a16="http://schemas.microsoft.com/office/drawing/2014/main" id="{089BC8A5-A83C-4C88-A312-B87ABDE3B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3566" y="2832828"/>
            <a:ext cx="3160318" cy="2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5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9. Riadená levitácia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Silné magnety usporiadať na feromagnetickú platňu (držia tam) tak, že v ich okolí vzniká silné nehomogénne magnetické pole</a:t>
            </a:r>
          </a:p>
          <a:p>
            <a:pPr lvl="1"/>
            <a:r>
              <a:rPr lang="sk-SK" dirty="0" err="1"/>
              <a:t>Diamagnetické</a:t>
            </a:r>
            <a:r>
              <a:rPr lang="sk-SK" dirty="0"/>
              <a:t> materiály sú z nehomogénneho magnetického poľa vypudzované</a:t>
            </a:r>
          </a:p>
          <a:p>
            <a:pPr lvl="1"/>
            <a:r>
              <a:rPr lang="sk-SK" dirty="0" err="1"/>
              <a:t>Pyrolytický</a:t>
            </a:r>
            <a:r>
              <a:rPr lang="sk-SK" dirty="0"/>
              <a:t> grafit  - dobe orientovaný – vo vrstvách, silný </a:t>
            </a:r>
            <a:r>
              <a:rPr lang="sk-SK" dirty="0" err="1"/>
              <a:t>diamagnetizmus</a:t>
            </a:r>
            <a:r>
              <a:rPr lang="sk-SK" dirty="0"/>
              <a:t> v smere kolmom na vrstvy</a:t>
            </a:r>
          </a:p>
          <a:p>
            <a:pPr lvl="1"/>
            <a:r>
              <a:rPr lang="sk-SK" dirty="0"/>
              <a:t>Tenký plátok nad silnými magnetmi </a:t>
            </a:r>
            <a:r>
              <a:rPr lang="sk-SK" dirty="0" err="1"/>
              <a:t>levituje</a:t>
            </a:r>
            <a:endParaRPr lang="sk-SK" dirty="0"/>
          </a:p>
          <a:p>
            <a:pPr lvl="1"/>
            <a:r>
              <a:rPr lang="sk-SK" dirty="0"/>
              <a:t>Svetlo ohrieva grafit, teplota zmení </a:t>
            </a:r>
            <a:r>
              <a:rPr lang="sk-SK" dirty="0" err="1"/>
              <a:t>diamagnetizmus</a:t>
            </a:r>
            <a:r>
              <a:rPr lang="sk-SK" dirty="0"/>
              <a:t> (plátok sa nakloní), vznik pohybu</a:t>
            </a:r>
          </a:p>
          <a:p>
            <a:r>
              <a:rPr lang="sk-SK" dirty="0"/>
              <a:t>Čo a ako skúmať</a:t>
            </a:r>
          </a:p>
          <a:p>
            <a:pPr lvl="1"/>
            <a:r>
              <a:rPr lang="sk-SK" dirty="0"/>
              <a:t>Treba silný zdroj svetla, 50 </a:t>
            </a:r>
            <a:r>
              <a:rPr lang="sk-SK" dirty="0" err="1"/>
              <a:t>mW</a:t>
            </a:r>
            <a:r>
              <a:rPr lang="sk-SK" dirty="0"/>
              <a:t> zelený laser na plátok hrúbky 1 mm nestačí</a:t>
            </a:r>
          </a:p>
          <a:p>
            <a:pPr lvl="1"/>
            <a:r>
              <a:rPr lang="sk-SK" dirty="0"/>
              <a:t>Zmenšiť únik tepla do celého plátku – plátok čo najtenší</a:t>
            </a:r>
          </a:p>
          <a:p>
            <a:pPr lvl="1"/>
            <a:r>
              <a:rPr lang="sk-SK" dirty="0"/>
              <a:t>Dá sa použiť aj lupa a Slnko (sústredí sa výkon rádovo watty)</a:t>
            </a:r>
          </a:p>
          <a:p>
            <a:r>
              <a:rPr lang="sk-SK" dirty="0"/>
              <a:t>Vedecké články</a:t>
            </a:r>
          </a:p>
          <a:p>
            <a:r>
              <a:rPr lang="sk-SK" dirty="0">
                <a:hlinkClick r:id="rId2"/>
              </a:rPr>
              <a:t>https://pubs.aip.org/aip/jap/article/135/15/155103/3283538/Laser-control-of-graphite-plate-tilting-on-a</a:t>
            </a:r>
            <a:r>
              <a:rPr lang="sk-SK" dirty="0"/>
              <a:t>   </a:t>
            </a:r>
          </a:p>
          <a:p>
            <a:r>
              <a:rPr lang="sk-SK" u="sng" dirty="0">
                <a:hlinkClick r:id="rId3"/>
              </a:rPr>
              <a:t>https://pubs.acs.org/doi/10.1021/ja310365k</a:t>
            </a:r>
            <a:r>
              <a:rPr lang="sk-SK" u="sng" dirty="0"/>
              <a:t> </a:t>
            </a:r>
            <a:endParaRPr lang="sk-SK" dirty="0"/>
          </a:p>
          <a:p>
            <a:pPr lvl="1"/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637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10. </a:t>
            </a:r>
            <a:r>
              <a:rPr lang="en-GB" b="1" dirty="0" err="1"/>
              <a:t>Ponorený</a:t>
            </a:r>
            <a:r>
              <a:rPr lang="en-GB" b="1" dirty="0"/>
              <a:t> </a:t>
            </a:r>
            <a:r>
              <a:rPr lang="en-GB" b="1" dirty="0" err="1"/>
              <a:t>kráter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/>
          </a:bodyPr>
          <a:lstStyle/>
          <a:p>
            <a:r>
              <a:rPr lang="en-GB" dirty="0"/>
              <a:t>Ak </a:t>
            </a:r>
            <a:r>
              <a:rPr lang="en-GB" dirty="0" err="1"/>
              <a:t>sypete</a:t>
            </a:r>
            <a:r>
              <a:rPr lang="en-GB" dirty="0"/>
              <a:t> </a:t>
            </a:r>
            <a:r>
              <a:rPr lang="en-GB" dirty="0" err="1"/>
              <a:t>piesok</a:t>
            </a:r>
            <a:r>
              <a:rPr lang="en-GB" dirty="0"/>
              <a:t> </a:t>
            </a:r>
            <a:r>
              <a:rPr lang="en-GB" dirty="0" err="1"/>
              <a:t>alebo</a:t>
            </a:r>
            <a:r>
              <a:rPr lang="en-GB" dirty="0"/>
              <a:t> </a:t>
            </a:r>
            <a:r>
              <a:rPr lang="en-GB" dirty="0" err="1"/>
              <a:t>podobný</a:t>
            </a:r>
            <a:r>
              <a:rPr lang="en-GB" dirty="0"/>
              <a:t> </a:t>
            </a:r>
            <a:r>
              <a:rPr lang="en-GB" dirty="0" err="1"/>
              <a:t>zrnitý</a:t>
            </a:r>
            <a:r>
              <a:rPr lang="en-GB" dirty="0"/>
              <a:t> </a:t>
            </a:r>
            <a:r>
              <a:rPr lang="en-GB" dirty="0" err="1"/>
              <a:t>materiál</a:t>
            </a:r>
            <a:r>
              <a:rPr lang="en-GB" dirty="0"/>
              <a:t> do </a:t>
            </a:r>
            <a:r>
              <a:rPr lang="en-GB" dirty="0" err="1"/>
              <a:t>nádoby</a:t>
            </a:r>
            <a:r>
              <a:rPr lang="en-GB" dirty="0"/>
              <a:t> </a:t>
            </a:r>
            <a:r>
              <a:rPr lang="en-GB" dirty="0" err="1"/>
              <a:t>naplnenej</a:t>
            </a:r>
            <a:r>
              <a:rPr lang="en-GB" dirty="0"/>
              <a:t> vodou, </a:t>
            </a:r>
            <a:r>
              <a:rPr lang="en-GB" dirty="0" err="1"/>
              <a:t>materiál</a:t>
            </a:r>
            <a:r>
              <a:rPr lang="en-GB" dirty="0"/>
              <a:t> </a:t>
            </a:r>
            <a:r>
              <a:rPr lang="en-GB" dirty="0" err="1"/>
              <a:t>klesne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dno</a:t>
            </a:r>
            <a:r>
              <a:rPr lang="en-GB" dirty="0"/>
              <a:t> a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vytvoriť</a:t>
            </a:r>
            <a:r>
              <a:rPr lang="en-GB" dirty="0"/>
              <a:t> </a:t>
            </a:r>
            <a:r>
              <a:rPr lang="en-GB" dirty="0" err="1"/>
              <a:t>štruktúru</a:t>
            </a:r>
            <a:r>
              <a:rPr lang="en-GB" dirty="0"/>
              <a:t> </a:t>
            </a:r>
            <a:r>
              <a:rPr lang="en-GB" dirty="0" err="1"/>
              <a:t>podobnú</a:t>
            </a:r>
            <a:r>
              <a:rPr lang="en-GB" dirty="0"/>
              <a:t> </a:t>
            </a:r>
            <a:r>
              <a:rPr lang="en-GB" dirty="0" err="1"/>
              <a:t>kráteru</a:t>
            </a:r>
            <a:r>
              <a:rPr lang="en-GB" dirty="0"/>
              <a:t>. </a:t>
            </a:r>
            <a:r>
              <a:rPr lang="en-GB" dirty="0" err="1"/>
              <a:t>Vysvetlite</a:t>
            </a:r>
            <a:r>
              <a:rPr lang="en-GB" dirty="0"/>
              <a:t> a </a:t>
            </a:r>
            <a:r>
              <a:rPr lang="en-GB" dirty="0" err="1"/>
              <a:t>preskúmajte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jav.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https://www.youtube.com/watch?v=kA0neuI6yRM</a:t>
            </a:r>
            <a:r>
              <a:rPr lang="sk-SK" dirty="0"/>
              <a:t> 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A64AC120-4D6D-467B-882F-AC98C891E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00" y="2813921"/>
            <a:ext cx="5368073" cy="25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10. </a:t>
            </a:r>
            <a:r>
              <a:rPr lang="en-GB" b="1" dirty="0" err="1"/>
              <a:t>Ponorený</a:t>
            </a:r>
            <a:r>
              <a:rPr lang="en-GB" b="1" dirty="0"/>
              <a:t> </a:t>
            </a:r>
            <a:r>
              <a:rPr lang="en-GB" b="1" dirty="0" err="1"/>
              <a:t>kráter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Padajúci piesok rozprúdi vodu</a:t>
            </a:r>
          </a:p>
          <a:p>
            <a:pPr lvl="1"/>
            <a:r>
              <a:rPr lang="sk-SK" dirty="0"/>
              <a:t>Vzniká vír</a:t>
            </a:r>
          </a:p>
          <a:p>
            <a:pPr lvl="1"/>
            <a:r>
              <a:rPr lang="sk-SK" dirty="0"/>
              <a:t>Vír odnáša zrnká piesku z dna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Rozmery zrniek piesku</a:t>
            </a:r>
          </a:p>
          <a:p>
            <a:pPr lvl="1"/>
            <a:r>
              <a:rPr lang="sk-SK" dirty="0"/>
              <a:t>Rôzne materiály</a:t>
            </a:r>
          </a:p>
          <a:p>
            <a:pPr lvl="1"/>
            <a:r>
              <a:rPr lang="sk-SK" dirty="0"/>
              <a:t>Kvalitatívne vysvetlenie závislostí</a:t>
            </a:r>
          </a:p>
          <a:p>
            <a:pPr lvl="1"/>
            <a:r>
              <a:rPr lang="sk-SK" dirty="0"/>
              <a:t>Pokúsiť sa podložiť tvrdenia rovnicami prúdenia kvapaliny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65DF0-0A37-4116-BB63-47767C8F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15" y="1930400"/>
            <a:ext cx="5416247" cy="26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11. </a:t>
            </a:r>
            <a:r>
              <a:rPr lang="en-GB" b="1" dirty="0" err="1"/>
              <a:t>Sladký</a:t>
            </a:r>
            <a:r>
              <a:rPr lang="en-GB" b="1" dirty="0"/>
              <a:t> </a:t>
            </a:r>
            <a:r>
              <a:rPr lang="en-GB" b="1" dirty="0" err="1"/>
              <a:t>monochromátor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Nechajte</a:t>
            </a:r>
            <a:r>
              <a:rPr lang="en-GB" dirty="0"/>
              <a:t> </a:t>
            </a:r>
            <a:r>
              <a:rPr lang="en-GB" dirty="0" err="1"/>
              <a:t>lineárne</a:t>
            </a:r>
            <a:r>
              <a:rPr lang="en-GB" dirty="0"/>
              <a:t> </a:t>
            </a:r>
            <a:r>
              <a:rPr lang="en-GB" dirty="0" err="1"/>
              <a:t>polarizované</a:t>
            </a:r>
            <a:r>
              <a:rPr lang="en-GB" dirty="0"/>
              <a:t> </a:t>
            </a:r>
            <a:r>
              <a:rPr lang="en-GB" dirty="0" err="1"/>
              <a:t>biele</a:t>
            </a:r>
            <a:r>
              <a:rPr lang="en-GB" dirty="0"/>
              <a:t> </a:t>
            </a:r>
            <a:r>
              <a:rPr lang="en-GB" dirty="0" err="1"/>
              <a:t>svetlo</a:t>
            </a:r>
            <a:r>
              <a:rPr lang="en-GB" dirty="0"/>
              <a:t> </a:t>
            </a:r>
            <a:r>
              <a:rPr lang="en-GB" dirty="0" err="1"/>
              <a:t>prechádzať</a:t>
            </a:r>
            <a:r>
              <a:rPr lang="en-GB" dirty="0"/>
              <a:t> </a:t>
            </a:r>
            <a:r>
              <a:rPr lang="en-GB" dirty="0" err="1"/>
              <a:t>stĺpcom</a:t>
            </a:r>
            <a:r>
              <a:rPr lang="en-GB" dirty="0"/>
              <a:t> </a:t>
            </a:r>
            <a:r>
              <a:rPr lang="en-GB" dirty="0" err="1"/>
              <a:t>cukrového</a:t>
            </a:r>
            <a:r>
              <a:rPr lang="en-GB" dirty="0"/>
              <a:t> </a:t>
            </a:r>
            <a:r>
              <a:rPr lang="en-GB" dirty="0" err="1"/>
              <a:t>roztoku</a:t>
            </a:r>
            <a:r>
              <a:rPr lang="en-GB" dirty="0"/>
              <a:t>. </a:t>
            </a:r>
            <a:r>
              <a:rPr lang="en-GB" dirty="0" err="1"/>
              <a:t>Keď</a:t>
            </a:r>
            <a:r>
              <a:rPr lang="en-GB" dirty="0"/>
              <a:t> </a:t>
            </a:r>
            <a:r>
              <a:rPr lang="en-GB" dirty="0" err="1"/>
              <a:t>takéto</a:t>
            </a:r>
            <a:r>
              <a:rPr lang="en-GB" dirty="0"/>
              <a:t> </a:t>
            </a:r>
            <a:r>
              <a:rPr lang="en-GB" dirty="0" err="1"/>
              <a:t>svetlo</a:t>
            </a:r>
            <a:r>
              <a:rPr lang="en-GB" dirty="0"/>
              <a:t> </a:t>
            </a:r>
            <a:r>
              <a:rPr lang="en-GB" dirty="0" err="1"/>
              <a:t>sledujete</a:t>
            </a:r>
            <a:r>
              <a:rPr lang="en-GB" dirty="0"/>
              <a:t> </a:t>
            </a:r>
            <a:r>
              <a:rPr lang="en-GB" dirty="0" err="1"/>
              <a:t>cez</a:t>
            </a:r>
            <a:r>
              <a:rPr lang="en-GB" dirty="0"/>
              <a:t> </a:t>
            </a:r>
            <a:r>
              <a:rPr lang="en-GB" dirty="0" err="1"/>
              <a:t>polarizátor</a:t>
            </a:r>
            <a:r>
              <a:rPr lang="en-GB" dirty="0"/>
              <a:t>,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zdať</a:t>
            </a:r>
            <a:r>
              <a:rPr lang="en-GB" dirty="0"/>
              <a:t> </a:t>
            </a:r>
            <a:r>
              <a:rPr lang="en-GB" dirty="0" err="1"/>
              <a:t>farebné</a:t>
            </a:r>
            <a:r>
              <a:rPr lang="en-GB" dirty="0"/>
              <a:t>. </a:t>
            </a:r>
            <a:r>
              <a:rPr lang="en-GB" dirty="0" err="1"/>
              <a:t>Otáčaním</a:t>
            </a:r>
            <a:r>
              <a:rPr lang="en-GB" dirty="0"/>
              <a:t> </a:t>
            </a:r>
            <a:r>
              <a:rPr lang="en-GB" dirty="0" err="1"/>
              <a:t>polarizátora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farba</a:t>
            </a:r>
            <a:r>
              <a:rPr lang="en-GB" dirty="0"/>
              <a:t> </a:t>
            </a:r>
            <a:r>
              <a:rPr lang="en-GB" dirty="0" err="1"/>
              <a:t>prechá­dzajúceho</a:t>
            </a:r>
            <a:r>
              <a:rPr lang="en-GB" dirty="0"/>
              <a:t> </a:t>
            </a:r>
            <a:r>
              <a:rPr lang="en-GB" dirty="0" err="1"/>
              <a:t>svetla</a:t>
            </a:r>
            <a:r>
              <a:rPr lang="en-GB" dirty="0"/>
              <a:t> </a:t>
            </a:r>
            <a:r>
              <a:rPr lang="en-GB" dirty="0" err="1"/>
              <a:t>meniť</a:t>
            </a:r>
            <a:r>
              <a:rPr lang="en-GB" dirty="0"/>
              <a:t>. </a:t>
            </a:r>
            <a:r>
              <a:rPr lang="en-GB" dirty="0" err="1"/>
              <a:t>Zostrojte</a:t>
            </a:r>
            <a:r>
              <a:rPr lang="en-GB" dirty="0"/>
              <a:t> </a:t>
            </a:r>
            <a:r>
              <a:rPr lang="en-GB" dirty="0" err="1"/>
              <a:t>takýto</a:t>
            </a:r>
            <a:r>
              <a:rPr lang="en-GB" dirty="0"/>
              <a:t> „</a:t>
            </a:r>
            <a:r>
              <a:rPr lang="en-GB" dirty="0" err="1"/>
              <a:t>sladký</a:t>
            </a:r>
            <a:r>
              <a:rPr lang="en-GB" dirty="0"/>
              <a:t> </a:t>
            </a:r>
            <a:r>
              <a:rPr lang="en-GB" dirty="0" err="1"/>
              <a:t>mono­chromátor</a:t>
            </a:r>
            <a:r>
              <a:rPr lang="en-GB" dirty="0"/>
              <a:t>“ a </a:t>
            </a:r>
            <a:r>
              <a:rPr lang="en-GB" dirty="0" err="1"/>
              <a:t>optimalizujte</a:t>
            </a:r>
            <a:r>
              <a:rPr lang="en-GB" dirty="0"/>
              <a:t> ho </a:t>
            </a:r>
            <a:r>
              <a:rPr lang="en-GB" dirty="0" err="1"/>
              <a:t>tak</a:t>
            </a:r>
            <a:r>
              <a:rPr lang="en-GB" dirty="0"/>
              <a:t>, aby </a:t>
            </a:r>
            <a:r>
              <a:rPr lang="en-GB" dirty="0" err="1"/>
              <a:t>prepúšťal</a:t>
            </a:r>
            <a:r>
              <a:rPr lang="en-GB" dirty="0"/>
              <a:t> </a:t>
            </a:r>
            <a:r>
              <a:rPr lang="en-GB" dirty="0" err="1"/>
              <a:t>čo</a:t>
            </a:r>
            <a:r>
              <a:rPr lang="en-GB" dirty="0"/>
              <a:t> </a:t>
            </a:r>
            <a:r>
              <a:rPr lang="en-GB" dirty="0" err="1"/>
              <a:t>najužší</a:t>
            </a:r>
            <a:r>
              <a:rPr lang="en-GB" dirty="0"/>
              <a:t> interval </a:t>
            </a:r>
            <a:r>
              <a:rPr lang="en-GB" dirty="0" err="1"/>
              <a:t>vlnových</a:t>
            </a:r>
            <a:r>
              <a:rPr lang="en-GB" dirty="0"/>
              <a:t> </a:t>
            </a:r>
            <a:r>
              <a:rPr lang="en-GB" dirty="0" err="1"/>
              <a:t>dĺžok</a:t>
            </a:r>
            <a:r>
              <a:rPr lang="en-GB" dirty="0"/>
              <a:t> </a:t>
            </a:r>
            <a:r>
              <a:rPr lang="en-GB" dirty="0" err="1"/>
              <a:t>svetla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https://www.youtube.com/watch?v=EFUtQRey8UA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8977DA9B-EBD9-46D7-A349-63034033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744" y="3021852"/>
            <a:ext cx="3928188" cy="31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11. </a:t>
            </a:r>
            <a:r>
              <a:rPr lang="en-GB" b="1" dirty="0" err="1"/>
              <a:t>Sladký</a:t>
            </a:r>
            <a:r>
              <a:rPr lang="en-GB" b="1" dirty="0"/>
              <a:t> </a:t>
            </a:r>
            <a:r>
              <a:rPr lang="en-GB" b="1" dirty="0" err="1"/>
              <a:t>monochromátor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 fontScale="92500"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Svetlo neprejde cez skrížené </a:t>
            </a:r>
            <a:r>
              <a:rPr lang="sk-SK" dirty="0" err="1"/>
              <a:t>polarizátory</a:t>
            </a:r>
            <a:endParaRPr lang="sk-SK" dirty="0"/>
          </a:p>
          <a:p>
            <a:pPr lvl="1"/>
            <a:r>
              <a:rPr lang="sk-SK" dirty="0"/>
              <a:t>Cukor obsahuje </a:t>
            </a:r>
            <a:r>
              <a:rPr lang="sk-SK" dirty="0" err="1"/>
              <a:t>chirálne</a:t>
            </a:r>
            <a:r>
              <a:rPr lang="sk-SK" dirty="0"/>
              <a:t> (asymetrické) molekuly – nemajú pravo-ľavú </a:t>
            </a:r>
            <a:r>
              <a:rPr lang="sk-SK" dirty="0" err="1"/>
              <a:t>syymetriu</a:t>
            </a:r>
            <a:endParaRPr lang="sk-SK" dirty="0"/>
          </a:p>
          <a:p>
            <a:pPr lvl="1"/>
            <a:r>
              <a:rPr lang="sk-SK" dirty="0"/>
              <a:t>Roztok cukru stáča rovinu polarizácie svetla, uhol stočenia závisí od vlnovej dĺžky</a:t>
            </a:r>
          </a:p>
          <a:p>
            <a:pPr lvl="1"/>
            <a:r>
              <a:rPr lang="sk-SK" dirty="0"/>
              <a:t>Uhol stočenia závisí od koncentrácie roztoku a dĺžky valca</a:t>
            </a:r>
          </a:p>
          <a:p>
            <a:pPr lvl="1"/>
            <a:r>
              <a:rPr lang="sk-SK" dirty="0"/>
              <a:t>V závislosti od uhla medzi </a:t>
            </a:r>
            <a:r>
              <a:rPr lang="sk-SK" dirty="0" err="1"/>
              <a:t>polarizátormi</a:t>
            </a:r>
            <a:r>
              <a:rPr lang="sk-SK" dirty="0"/>
              <a:t> dokáže prejsť svetlo z okolia istej vlnovej dĺžky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 err="1"/>
              <a:t>Polarizátory</a:t>
            </a:r>
            <a:r>
              <a:rPr lang="sk-SK" dirty="0"/>
              <a:t> – kvalitné sklené v obchodoch pre fotografov, alebo oveľa lacnejšie sú lineárne plastové polarizačné fólie</a:t>
            </a:r>
          </a:p>
          <a:p>
            <a:pPr lvl="1"/>
            <a:r>
              <a:rPr lang="sk-SK" dirty="0"/>
              <a:t>Čím dlhší valec a čím vyššia koncentrácia, tým užší interval vlnových dĺžok prejde?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https://www.exploratorium.edu/snacks/rotating-light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4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23048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12. </a:t>
            </a:r>
            <a:r>
              <a:rPr lang="en-GB" b="1" dirty="0" err="1"/>
              <a:t>Jesenná</a:t>
            </a:r>
            <a:r>
              <a:rPr lang="en-GB" b="1" dirty="0"/>
              <a:t> </a:t>
            </a:r>
            <a:r>
              <a:rPr lang="en-GB" b="1" dirty="0" err="1"/>
              <a:t>minca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/>
          </a:bodyPr>
          <a:lstStyle/>
          <a:p>
            <a:r>
              <a:rPr lang="en-GB" dirty="0" err="1"/>
              <a:t>Pohyb</a:t>
            </a:r>
            <a:r>
              <a:rPr lang="en-GB" dirty="0"/>
              <a:t> mince </a:t>
            </a:r>
            <a:r>
              <a:rPr lang="en-GB" dirty="0" err="1"/>
              <a:t>padajúcej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dno</a:t>
            </a:r>
            <a:r>
              <a:rPr lang="en-GB" dirty="0"/>
              <a:t> </a:t>
            </a:r>
            <a:r>
              <a:rPr lang="en-GB" dirty="0" err="1"/>
              <a:t>nádrže</a:t>
            </a:r>
            <a:r>
              <a:rPr lang="en-GB" dirty="0"/>
              <a:t> </a:t>
            </a:r>
            <a:r>
              <a:rPr lang="en-GB" dirty="0" err="1"/>
              <a:t>naplnenej</a:t>
            </a:r>
            <a:r>
              <a:rPr lang="en-GB" dirty="0"/>
              <a:t> </a:t>
            </a:r>
            <a:r>
              <a:rPr lang="en-GB" dirty="0" err="1"/>
              <a:t>kvapalinou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podobať</a:t>
            </a:r>
            <a:r>
              <a:rPr lang="en-GB" dirty="0"/>
              <a:t> </a:t>
            </a:r>
            <a:r>
              <a:rPr lang="en-GB" dirty="0" err="1"/>
              <a:t>padaniu</a:t>
            </a:r>
            <a:r>
              <a:rPr lang="en-GB" dirty="0"/>
              <a:t> </a:t>
            </a:r>
            <a:r>
              <a:rPr lang="en-GB" dirty="0" err="1"/>
              <a:t>jesenného</a:t>
            </a:r>
            <a:r>
              <a:rPr lang="en-GB" dirty="0"/>
              <a:t> </a:t>
            </a:r>
            <a:r>
              <a:rPr lang="en-GB" dirty="0" err="1"/>
              <a:t>lístia</a:t>
            </a:r>
            <a:r>
              <a:rPr lang="en-GB" dirty="0"/>
              <a:t>. </a:t>
            </a:r>
            <a:r>
              <a:rPr lang="en-GB" dirty="0" err="1"/>
              <a:t>Preskúmajte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mince </a:t>
            </a:r>
            <a:r>
              <a:rPr lang="en-GB" dirty="0" err="1"/>
              <a:t>závisí</a:t>
            </a:r>
            <a:r>
              <a:rPr lang="en-GB" dirty="0"/>
              <a:t> od </a:t>
            </a:r>
            <a:r>
              <a:rPr lang="en-GB" dirty="0" err="1"/>
              <a:t>relevantných</a:t>
            </a:r>
            <a:r>
              <a:rPr lang="en-GB" dirty="0"/>
              <a:t> </a:t>
            </a:r>
            <a:r>
              <a:rPr lang="en-GB" dirty="0" err="1"/>
              <a:t>parametrov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https://www.youtube.com/shorts/89dc-KlMcvc</a:t>
            </a:r>
            <a:r>
              <a:rPr lang="sk-SK" dirty="0"/>
              <a:t> 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299107E5-31FE-4240-9055-EC790E64C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205" y="2547258"/>
            <a:ext cx="4915433" cy="32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12. </a:t>
            </a:r>
            <a:r>
              <a:rPr lang="en-GB" b="1" dirty="0" err="1"/>
              <a:t>Jesenná</a:t>
            </a:r>
            <a:r>
              <a:rPr lang="en-GB" b="1" dirty="0"/>
              <a:t> </a:t>
            </a:r>
            <a:r>
              <a:rPr lang="en-GB" b="1" dirty="0" err="1"/>
              <a:t>minca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666129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Prúd vody a víry natáčajú mincu zo strany na stranu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Rôzne materiály a rozmery mince, ľahšie budú padať pomalšie</a:t>
            </a:r>
          </a:p>
          <a:p>
            <a:pPr lvl="1"/>
            <a:r>
              <a:rPr lang="sk-SK" dirty="0"/>
              <a:t>Spúšťanie do vody pod rôznym uhlom</a:t>
            </a:r>
          </a:p>
          <a:p>
            <a:pPr lvl="1"/>
            <a:r>
              <a:rPr lang="sk-SK" dirty="0"/>
              <a:t>Vizualizovať prúdenie vody (drobné častice vo vode?)</a:t>
            </a:r>
          </a:p>
          <a:p>
            <a:pPr lvl="1"/>
            <a:r>
              <a:rPr lang="sk-SK" dirty="0"/>
              <a:t>Kvalitatívne vysvetlenie pozorovaných závislostí s podporou rovníc hydrodynamiky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5429EECD-1911-4B27-A801-078B05304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67" y="0"/>
            <a:ext cx="4915433" cy="32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13. </a:t>
            </a:r>
            <a:r>
              <a:rPr lang="en-GB" b="1" dirty="0" err="1"/>
              <a:t>Spievajúce</a:t>
            </a:r>
            <a:r>
              <a:rPr lang="en-GB" b="1" dirty="0"/>
              <a:t> </a:t>
            </a:r>
            <a:r>
              <a:rPr lang="en-GB" b="1" dirty="0" err="1"/>
              <a:t>pravítko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en-GB" dirty="0" err="1"/>
              <a:t>Upevnite</a:t>
            </a:r>
            <a:r>
              <a:rPr lang="en-GB" dirty="0"/>
              <a:t> </a:t>
            </a:r>
            <a:r>
              <a:rPr lang="en-GB" dirty="0" err="1"/>
              <a:t>pravítko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jednom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konci</a:t>
            </a:r>
            <a:r>
              <a:rPr lang="en-GB" dirty="0"/>
              <a:t>. </a:t>
            </a:r>
            <a:r>
              <a:rPr lang="en-GB" dirty="0" err="1"/>
              <a:t>Keď</a:t>
            </a:r>
            <a:r>
              <a:rPr lang="en-GB" dirty="0"/>
              <a:t> po </a:t>
            </a:r>
            <a:r>
              <a:rPr lang="en-GB" dirty="0" err="1"/>
              <a:t>ňom</a:t>
            </a:r>
            <a:r>
              <a:rPr lang="en-GB" dirty="0"/>
              <a:t> </a:t>
            </a:r>
            <a:r>
              <a:rPr lang="en-GB" dirty="0" err="1"/>
              <a:t>udriete</a:t>
            </a:r>
            <a:r>
              <a:rPr lang="en-GB" dirty="0"/>
              <a:t>, </a:t>
            </a:r>
            <a:r>
              <a:rPr lang="en-GB" dirty="0" err="1"/>
              <a:t>kmitá</a:t>
            </a:r>
            <a:r>
              <a:rPr lang="en-GB" dirty="0"/>
              <a:t> a </a:t>
            </a:r>
            <a:r>
              <a:rPr lang="en-GB" dirty="0" err="1"/>
              <a:t>vydáva</a:t>
            </a:r>
            <a:r>
              <a:rPr lang="en-GB" dirty="0"/>
              <a:t> </a:t>
            </a:r>
            <a:r>
              <a:rPr lang="en-GB" dirty="0" err="1"/>
              <a:t>charakteristický</a:t>
            </a:r>
            <a:r>
              <a:rPr lang="en-GB" dirty="0"/>
              <a:t> </a:t>
            </a:r>
            <a:r>
              <a:rPr lang="en-GB" dirty="0" err="1"/>
              <a:t>zvuk</a:t>
            </a:r>
            <a:r>
              <a:rPr lang="en-GB" dirty="0"/>
              <a:t>. </a:t>
            </a:r>
            <a:r>
              <a:rPr lang="en-GB" dirty="0" err="1"/>
              <a:t>Preskú­majte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zvuk</a:t>
            </a:r>
            <a:r>
              <a:rPr lang="en-GB" dirty="0"/>
              <a:t> </a:t>
            </a:r>
            <a:r>
              <a:rPr lang="en-GB" dirty="0" err="1"/>
              <a:t>závisí</a:t>
            </a:r>
            <a:r>
              <a:rPr lang="en-GB" dirty="0"/>
              <a:t> od </a:t>
            </a:r>
            <a:r>
              <a:rPr lang="en-GB" dirty="0" err="1"/>
              <a:t>relevantných</a:t>
            </a:r>
            <a:r>
              <a:rPr lang="en-GB" dirty="0"/>
              <a:t> </a:t>
            </a:r>
            <a:r>
              <a:rPr lang="en-GB" dirty="0" err="1"/>
              <a:t>parametrov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https://www.youtube.com/watch?v=CFHppIZ1AFM&amp;list=RDCFHppIZ1AFM&amp;start_radio=1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DC52F10C-2792-40B9-8DEC-F6B1271E6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113" y="2743201"/>
            <a:ext cx="4499429" cy="24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13. </a:t>
            </a:r>
            <a:r>
              <a:rPr lang="en-GB" b="1" dirty="0" err="1"/>
              <a:t>Spievajúce</a:t>
            </a:r>
            <a:r>
              <a:rPr lang="en-GB" b="1" dirty="0"/>
              <a:t> </a:t>
            </a:r>
            <a:r>
              <a:rPr lang="en-GB" b="1" dirty="0" err="1"/>
              <a:t>pravítko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Ak je pravítko dobre ukotvené, vzniknú vlastné kmity pravítka vydávajúce zvuk</a:t>
            </a:r>
          </a:p>
          <a:p>
            <a:pPr lvl="1"/>
            <a:r>
              <a:rPr lang="sk-SK" dirty="0"/>
              <a:t>Ak pravítko nie je dobre ukotvené – aj zvuk od nárazov pravítka o stôl</a:t>
            </a:r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Dobre uchytené pravítko = votknutý nosník</a:t>
            </a:r>
          </a:p>
          <a:p>
            <a:pPr lvl="1"/>
            <a:r>
              <a:rPr lang="sk-SK" dirty="0"/>
              <a:t>Dobre známe riešenie ohybových vĺn a hodnôt</a:t>
            </a:r>
            <a:br>
              <a:rPr lang="sk-SK" dirty="0"/>
            </a:br>
            <a:r>
              <a:rPr lang="sk-SK" dirty="0"/>
              <a:t>vlastných frekvencií</a:t>
            </a:r>
          </a:p>
          <a:p>
            <a:pPr lvl="1"/>
            <a:r>
              <a:rPr lang="sk-SK" dirty="0"/>
              <a:t>Analyzovať frekvenciu a amplitúdu zvuku</a:t>
            </a:r>
          </a:p>
          <a:p>
            <a:pPr lvl="1"/>
            <a:r>
              <a:rPr lang="sk-SK" dirty="0"/>
              <a:t>Slabo uchytené pravítko – zložitejšie, </a:t>
            </a:r>
            <a:br>
              <a:rPr lang="sk-SK" dirty="0"/>
            </a:br>
            <a:r>
              <a:rPr lang="sk-SK" dirty="0"/>
              <a:t>numerický model?</a:t>
            </a:r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https://www.youtube.com/shorts/gC00GgwyMk0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717D1B51-5BC5-435F-84AC-6BA7EBAD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900578"/>
            <a:ext cx="4229896" cy="27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1. Vynájdite 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Podporujúce efekty</a:t>
            </a:r>
          </a:p>
          <a:p>
            <a:pPr lvl="1"/>
            <a:r>
              <a:rPr lang="sk-SK" dirty="0"/>
              <a:t>Zotrvačnosť vody</a:t>
            </a:r>
          </a:p>
          <a:p>
            <a:pPr lvl="1"/>
            <a:r>
              <a:rPr lang="sk-SK" dirty="0"/>
              <a:t>Čo najplnšia nádoba</a:t>
            </a:r>
          </a:p>
          <a:p>
            <a:pPr lvl="1"/>
            <a:r>
              <a:rPr lang="sk-SK" dirty="0"/>
              <a:t>Čo najmenší viskózny odpor (priemer slamky)</a:t>
            </a:r>
          </a:p>
          <a:p>
            <a:pPr lvl="1"/>
            <a:r>
              <a:rPr lang="sk-SK" dirty="0"/>
              <a:t>Vhodný tvar slamky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52557-AC42-4B61-B5B3-D8700B41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13" y="3185219"/>
            <a:ext cx="3501358" cy="34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4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14. </a:t>
            </a:r>
            <a:r>
              <a:rPr lang="en-GB" b="1" dirty="0" err="1"/>
              <a:t>Tvory</a:t>
            </a:r>
            <a:r>
              <a:rPr lang="en-GB" b="1" dirty="0"/>
              <a:t> a </a:t>
            </a:r>
            <a:r>
              <a:rPr lang="en-GB" b="1" dirty="0" err="1"/>
              <a:t>tvary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en-GB" dirty="0" err="1"/>
              <a:t>Pozorujte</a:t>
            </a:r>
            <a:r>
              <a:rPr lang="en-GB" dirty="0"/>
              <a:t> </a:t>
            </a:r>
            <a:r>
              <a:rPr lang="en-GB" dirty="0" err="1"/>
              <a:t>odparovanie</a:t>
            </a:r>
            <a:r>
              <a:rPr lang="en-GB" dirty="0"/>
              <a:t> </a:t>
            </a:r>
            <a:r>
              <a:rPr lang="en-GB" dirty="0" err="1"/>
              <a:t>kvapky</a:t>
            </a:r>
            <a:r>
              <a:rPr lang="en-GB" dirty="0"/>
              <a:t> </a:t>
            </a:r>
            <a:r>
              <a:rPr lang="en-GB" dirty="0" err="1"/>
              <a:t>roztoku</a:t>
            </a:r>
            <a:r>
              <a:rPr lang="en-GB" dirty="0"/>
              <a:t> </a:t>
            </a:r>
            <a:r>
              <a:rPr lang="en-GB" dirty="0" err="1"/>
              <a:t>kuchynskej</a:t>
            </a:r>
            <a:r>
              <a:rPr lang="en-GB" dirty="0"/>
              <a:t> soli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teplom</a:t>
            </a:r>
            <a:r>
              <a:rPr lang="en-GB" dirty="0"/>
              <a:t> </a:t>
            </a:r>
            <a:r>
              <a:rPr lang="en-GB" dirty="0" err="1"/>
              <a:t>hydrofóbnom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. Po </a:t>
            </a:r>
            <a:r>
              <a:rPr lang="en-GB" dirty="0" err="1"/>
              <a:t>odparení</a:t>
            </a:r>
            <a:r>
              <a:rPr lang="en-GB" dirty="0"/>
              <a:t> </a:t>
            </a:r>
            <a:r>
              <a:rPr lang="en-GB" dirty="0" err="1"/>
              <a:t>vody</a:t>
            </a:r>
            <a:r>
              <a:rPr lang="en-GB" dirty="0"/>
              <a:t> </a:t>
            </a:r>
            <a:r>
              <a:rPr lang="en-GB" dirty="0" err="1"/>
              <a:t>zostanú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</a:t>
            </a:r>
            <a:r>
              <a:rPr lang="en-GB" dirty="0" err="1"/>
              <a:t>rôzne</a:t>
            </a:r>
            <a:r>
              <a:rPr lang="en-GB" dirty="0"/>
              <a:t> </a:t>
            </a:r>
            <a:r>
              <a:rPr lang="en-GB" dirty="0" err="1"/>
              <a:t>charakteristické</a:t>
            </a:r>
            <a:r>
              <a:rPr lang="en-GB" dirty="0"/>
              <a:t> </a:t>
            </a:r>
            <a:r>
              <a:rPr lang="en-GB" dirty="0" err="1"/>
              <a:t>tvary</a:t>
            </a:r>
            <a:r>
              <a:rPr lang="en-GB" dirty="0"/>
              <a:t> z </a:t>
            </a:r>
            <a:r>
              <a:rPr lang="en-GB" dirty="0" err="1"/>
              <a:t>kryštálov</a:t>
            </a:r>
            <a:r>
              <a:rPr lang="en-GB" dirty="0"/>
              <a:t>. </a:t>
            </a:r>
            <a:r>
              <a:rPr lang="en-GB" dirty="0" err="1"/>
              <a:t>Preskú­majte</a:t>
            </a:r>
            <a:r>
              <a:rPr lang="en-GB" dirty="0"/>
              <a:t> a </a:t>
            </a:r>
            <a:r>
              <a:rPr lang="en-GB" dirty="0" err="1"/>
              <a:t>vysvetlite</a:t>
            </a:r>
            <a:r>
              <a:rPr lang="en-GB" dirty="0"/>
              <a:t>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jav.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https://www.youtube.com/watch?v=VV5oc28QP7o</a:t>
            </a:r>
            <a:r>
              <a:rPr lang="sk-SK" dirty="0"/>
              <a:t> 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41BC9F66-52B1-4B96-AABB-F4C70154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123" y="2813264"/>
            <a:ext cx="5180884" cy="2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6398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14. </a:t>
            </a:r>
            <a:r>
              <a:rPr lang="en-GB" b="1" dirty="0" err="1"/>
              <a:t>Tvory</a:t>
            </a:r>
            <a:r>
              <a:rPr lang="en-GB" b="1" dirty="0"/>
              <a:t> a </a:t>
            </a:r>
            <a:r>
              <a:rPr lang="en-GB" b="1" dirty="0" err="1"/>
              <a:t>tvary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Najprv vznikne guľatá kvapka, ktorej narastú „nohy“</a:t>
            </a:r>
          </a:p>
          <a:p>
            <a:pPr lvl="1"/>
            <a:r>
              <a:rPr lang="sk-SK" dirty="0"/>
              <a:t>Na dotyku s podložkou sa voda odparuje a soľ</a:t>
            </a:r>
            <a:br>
              <a:rPr lang="sk-SK" dirty="0"/>
            </a:br>
            <a:r>
              <a:rPr lang="sk-SK" dirty="0"/>
              <a:t>kryštalizuje (narastá jestvujúci kryštál)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Teplota podložky</a:t>
            </a:r>
          </a:p>
          <a:p>
            <a:pPr lvl="1"/>
            <a:r>
              <a:rPr lang="sk-SK" dirty="0"/>
              <a:t>Materiál podložky (teflónová panvica a podobne)</a:t>
            </a:r>
          </a:p>
          <a:p>
            <a:pPr lvl="1"/>
            <a:r>
              <a:rPr lang="sk-SK" dirty="0"/>
              <a:t>Teplotný gradient</a:t>
            </a:r>
          </a:p>
          <a:p>
            <a:pPr lvl="1"/>
            <a:r>
              <a:rPr lang="sk-SK" dirty="0"/>
              <a:t>Aspoň kvalitatívne vysvetlenie zistených závislostí</a:t>
            </a:r>
          </a:p>
          <a:p>
            <a:pPr lvl="1"/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BC320-D58B-4121-AAFD-CDA082997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52" y="2020367"/>
            <a:ext cx="3437854" cy="35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15. </a:t>
            </a:r>
            <a:r>
              <a:rPr lang="en-GB" b="1" dirty="0" err="1"/>
              <a:t>Magnetická</a:t>
            </a:r>
            <a:r>
              <a:rPr lang="en-GB" b="1" dirty="0"/>
              <a:t> </a:t>
            </a:r>
            <a:r>
              <a:rPr lang="en-GB" b="1" dirty="0" err="1"/>
              <a:t>Newtonova</a:t>
            </a:r>
            <a:r>
              <a:rPr lang="en-GB" b="1" dirty="0"/>
              <a:t> </a:t>
            </a:r>
            <a:r>
              <a:rPr lang="en-GB" b="1" dirty="0" err="1"/>
              <a:t>kolíska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en-GB" dirty="0" err="1"/>
              <a:t>Namiesto</a:t>
            </a:r>
            <a:r>
              <a:rPr lang="en-GB" dirty="0"/>
              <a:t> </a:t>
            </a:r>
            <a:r>
              <a:rPr lang="en-GB" dirty="0" err="1"/>
              <a:t>zrážajúcich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guľôčok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výrobu</a:t>
            </a:r>
            <a:r>
              <a:rPr lang="en-GB" dirty="0"/>
              <a:t> </a:t>
            </a:r>
            <a:r>
              <a:rPr lang="en-GB" dirty="0" err="1"/>
              <a:t>nového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 </a:t>
            </a:r>
            <a:r>
              <a:rPr lang="en-GB" dirty="0" err="1"/>
              <a:t>Newtonovej</a:t>
            </a:r>
            <a:r>
              <a:rPr lang="en-GB" dirty="0"/>
              <a:t> </a:t>
            </a:r>
            <a:r>
              <a:rPr lang="en-GB" dirty="0" err="1"/>
              <a:t>kolísky</a:t>
            </a:r>
            <a:r>
              <a:rPr lang="en-GB" dirty="0"/>
              <a:t> </a:t>
            </a:r>
            <a:r>
              <a:rPr lang="en-GB" dirty="0" err="1"/>
              <a:t>používajú</a:t>
            </a:r>
            <a:r>
              <a:rPr lang="en-GB" dirty="0"/>
              <a:t> </a:t>
            </a:r>
            <a:r>
              <a:rPr lang="en-GB" dirty="0" err="1"/>
              <a:t>odpudzujúce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magnety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navzájom</a:t>
            </a:r>
            <a:r>
              <a:rPr lang="en-GB" dirty="0"/>
              <a:t> </a:t>
            </a:r>
            <a:r>
              <a:rPr lang="en-GB" dirty="0" err="1"/>
              <a:t>nedotýkajú</a:t>
            </a:r>
            <a:r>
              <a:rPr lang="en-GB" dirty="0"/>
              <a:t>. </a:t>
            </a:r>
            <a:r>
              <a:rPr lang="en-GB" dirty="0" err="1"/>
              <a:t>Takáto</a:t>
            </a:r>
            <a:r>
              <a:rPr lang="en-GB" dirty="0"/>
              <a:t> </a:t>
            </a:r>
            <a:r>
              <a:rPr lang="en-GB" dirty="0" err="1"/>
              <a:t>nová</a:t>
            </a:r>
            <a:r>
              <a:rPr lang="en-GB" dirty="0"/>
              <a:t> </a:t>
            </a:r>
            <a:r>
              <a:rPr lang="en-GB" dirty="0" err="1"/>
              <a:t>kolíska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správať</a:t>
            </a:r>
            <a:r>
              <a:rPr lang="en-GB" dirty="0"/>
              <a:t> </a:t>
            </a:r>
            <a:r>
              <a:rPr lang="en-GB" dirty="0" err="1"/>
              <a:t>podobne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bežná</a:t>
            </a:r>
            <a:r>
              <a:rPr lang="en-GB" dirty="0"/>
              <a:t> </a:t>
            </a:r>
            <a:r>
              <a:rPr lang="en-GB" dirty="0" err="1"/>
              <a:t>kolíska</a:t>
            </a:r>
            <a:r>
              <a:rPr lang="en-GB" dirty="0"/>
              <a:t>, ale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vykazovať</a:t>
            </a:r>
            <a:r>
              <a:rPr lang="en-GB" dirty="0"/>
              <a:t> </a:t>
            </a:r>
            <a:r>
              <a:rPr lang="en-GB" dirty="0" err="1"/>
              <a:t>aj</a:t>
            </a:r>
            <a:r>
              <a:rPr lang="en-GB" dirty="0"/>
              <a:t> </a:t>
            </a:r>
            <a:r>
              <a:rPr lang="en-GB" dirty="0" err="1"/>
              <a:t>iné</a:t>
            </a:r>
            <a:r>
              <a:rPr lang="en-GB" dirty="0"/>
              <a:t> </a:t>
            </a:r>
            <a:r>
              <a:rPr lang="en-GB" dirty="0" err="1"/>
              <a:t>zaujímavé</a:t>
            </a:r>
            <a:r>
              <a:rPr lang="en-GB" dirty="0"/>
              <a:t> </a:t>
            </a:r>
            <a:r>
              <a:rPr lang="en-GB" dirty="0" err="1"/>
              <a:t>správanie</a:t>
            </a:r>
            <a:r>
              <a:rPr lang="en-GB" dirty="0"/>
              <a:t>. </a:t>
            </a:r>
            <a:r>
              <a:rPr lang="en-GB" dirty="0" err="1"/>
              <a:t>Vysvetlite</a:t>
            </a:r>
            <a:r>
              <a:rPr lang="en-GB" dirty="0"/>
              <a:t> a </a:t>
            </a:r>
            <a:r>
              <a:rPr lang="en-GB" dirty="0" err="1"/>
              <a:t>preskúmajte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tejto</a:t>
            </a:r>
            <a:r>
              <a:rPr lang="en-GB" dirty="0"/>
              <a:t> </a:t>
            </a:r>
            <a:r>
              <a:rPr lang="en-GB" dirty="0" err="1"/>
              <a:t>magnetickej</a:t>
            </a:r>
            <a:r>
              <a:rPr lang="en-GB" dirty="0"/>
              <a:t> </a:t>
            </a:r>
            <a:r>
              <a:rPr lang="en-GB" dirty="0" err="1"/>
              <a:t>kolísky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https://www.youtube.com/watch?v=-T00RDWg-6I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49242033-1ACD-4B8E-8129-E13136DB0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200" y="3161838"/>
            <a:ext cx="4339376" cy="34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84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15. </a:t>
            </a:r>
            <a:r>
              <a:rPr lang="en-GB" b="1" dirty="0" err="1"/>
              <a:t>Magnetická</a:t>
            </a:r>
            <a:r>
              <a:rPr lang="en-GB" b="1" dirty="0"/>
              <a:t> </a:t>
            </a:r>
            <a:r>
              <a:rPr lang="en-GB" b="1" dirty="0" err="1"/>
              <a:t>Newtonova</a:t>
            </a:r>
            <a:r>
              <a:rPr lang="en-GB" b="1" dirty="0"/>
              <a:t> </a:t>
            </a:r>
            <a:r>
              <a:rPr lang="en-GB" b="1" dirty="0" err="1"/>
              <a:t>kolíska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Magnety sa odpudzujú</a:t>
            </a:r>
          </a:p>
          <a:p>
            <a:pPr lvl="1"/>
            <a:r>
              <a:rPr lang="sk-SK" dirty="0"/>
              <a:t>Pri priblížení jedného magnetu k druhému – prvý spomalí a druhý zrýchli (podobne ako u klasickej </a:t>
            </a:r>
            <a:r>
              <a:rPr lang="sk-SK" dirty="0" err="1"/>
              <a:t>Newtonovej</a:t>
            </a:r>
            <a:r>
              <a:rPr lang="sk-SK" dirty="0"/>
              <a:t> kolísky)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Sila nie je iba pri dotyku (zrážke), ale aj skôr</a:t>
            </a:r>
          </a:p>
          <a:p>
            <a:pPr lvl="1"/>
            <a:r>
              <a:rPr lang="sk-SK" dirty="0"/>
              <a:t>Sila nie je iba medzi dvoma guličkami, ale aj medzi vzdialenými</a:t>
            </a:r>
          </a:p>
          <a:p>
            <a:pPr lvl="1"/>
            <a:r>
              <a:rPr lang="sk-SK" dirty="0"/>
              <a:t>Sila je nelineárna, prudko sa mení so vzdialenosťou – môže vzniknúť až chaotické správanie</a:t>
            </a:r>
          </a:p>
          <a:p>
            <a:pPr lvl="1"/>
            <a:r>
              <a:rPr lang="sk-SK" dirty="0"/>
              <a:t>Meniť dĺžku závesov, vzdialenosť magnetov, ...</a:t>
            </a:r>
          </a:p>
          <a:p>
            <a:pPr lvl="1"/>
            <a:r>
              <a:rPr lang="sk-SK" dirty="0"/>
              <a:t>Fyzikálny model – potreba určiť magnetickú silu medzi magnetmi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9650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16. </a:t>
            </a:r>
            <a:r>
              <a:rPr lang="en-GB" b="1" dirty="0" err="1"/>
              <a:t>Skrútené</a:t>
            </a:r>
            <a:r>
              <a:rPr lang="en-GB" b="1" dirty="0"/>
              <a:t> </a:t>
            </a:r>
            <a:r>
              <a:rPr lang="en-GB" b="1" dirty="0" err="1"/>
              <a:t>špagety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/>
          </a:bodyPr>
          <a:lstStyle/>
          <a:p>
            <a:r>
              <a:rPr lang="en-GB" dirty="0" err="1"/>
              <a:t>Skrútený</a:t>
            </a:r>
            <a:r>
              <a:rPr lang="en-GB" dirty="0"/>
              <a:t> </a:t>
            </a:r>
            <a:r>
              <a:rPr lang="en-GB" dirty="0" err="1"/>
              <a:t>zväzok</a:t>
            </a:r>
            <a:r>
              <a:rPr lang="en-GB" dirty="0"/>
              <a:t> </a:t>
            </a:r>
            <a:r>
              <a:rPr lang="en-GB" dirty="0" err="1"/>
              <a:t>špagiet</a:t>
            </a:r>
            <a:r>
              <a:rPr lang="en-GB" dirty="0"/>
              <a:t>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odolávať</a:t>
            </a:r>
            <a:r>
              <a:rPr lang="en-GB" dirty="0"/>
              <a:t> </a:t>
            </a:r>
            <a:r>
              <a:rPr lang="en-GB" dirty="0" err="1"/>
              <a:t>priečnym</a:t>
            </a:r>
            <a:r>
              <a:rPr lang="en-GB" dirty="0"/>
              <a:t> (</a:t>
            </a:r>
            <a:r>
              <a:rPr lang="en-GB" dirty="0" err="1"/>
              <a:t>bočným</a:t>
            </a:r>
            <a:r>
              <a:rPr lang="en-GB" dirty="0"/>
              <a:t>) </a:t>
            </a:r>
            <a:r>
              <a:rPr lang="en-GB" dirty="0" err="1"/>
              <a:t>silám</a:t>
            </a:r>
            <a:r>
              <a:rPr lang="en-GB" dirty="0"/>
              <a:t> </a:t>
            </a:r>
            <a:r>
              <a:rPr lang="en-GB" dirty="0" err="1"/>
              <a:t>lepšie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rovný</a:t>
            </a:r>
            <a:r>
              <a:rPr lang="en-GB" dirty="0"/>
              <a:t> </a:t>
            </a:r>
            <a:r>
              <a:rPr lang="en-GB" dirty="0" err="1"/>
              <a:t>neskrútený</a:t>
            </a:r>
            <a:r>
              <a:rPr lang="en-GB" dirty="0"/>
              <a:t> </a:t>
            </a:r>
            <a:r>
              <a:rPr lang="en-GB" dirty="0" err="1"/>
              <a:t>zväzok</a:t>
            </a:r>
            <a:r>
              <a:rPr lang="en-GB" dirty="0"/>
              <a:t>. </a:t>
            </a:r>
            <a:r>
              <a:rPr lang="en-GB" dirty="0" err="1"/>
              <a:t>Preskúmajte</a:t>
            </a:r>
            <a:r>
              <a:rPr lang="en-GB" dirty="0"/>
              <a:t> </a:t>
            </a:r>
            <a:r>
              <a:rPr lang="en-GB" dirty="0" err="1"/>
              <a:t>reakciu</a:t>
            </a:r>
            <a:r>
              <a:rPr lang="en-GB" dirty="0"/>
              <a:t> </a:t>
            </a:r>
            <a:r>
              <a:rPr lang="en-GB" dirty="0" err="1"/>
              <a:t>skrúteného</a:t>
            </a:r>
            <a:r>
              <a:rPr lang="en-GB" dirty="0"/>
              <a:t> </a:t>
            </a:r>
            <a:r>
              <a:rPr lang="en-GB" dirty="0" err="1"/>
              <a:t>zväzku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priečnu</a:t>
            </a:r>
            <a:r>
              <a:rPr lang="en-GB" dirty="0"/>
              <a:t> </a:t>
            </a:r>
            <a:r>
              <a:rPr lang="en-GB" dirty="0" err="1"/>
              <a:t>silu</a:t>
            </a:r>
            <a:r>
              <a:rPr lang="en-GB" dirty="0"/>
              <a:t> a </a:t>
            </a:r>
            <a:r>
              <a:rPr lang="en-GB" dirty="0" err="1"/>
              <a:t>nájdite</a:t>
            </a:r>
            <a:r>
              <a:rPr lang="en-GB" dirty="0"/>
              <a:t> </a:t>
            </a:r>
            <a:r>
              <a:rPr lang="en-GB" dirty="0" err="1"/>
              <a:t>optimálne</a:t>
            </a:r>
            <a:r>
              <a:rPr lang="en-GB" dirty="0"/>
              <a:t> </a:t>
            </a:r>
            <a:r>
              <a:rPr lang="en-GB" dirty="0" err="1"/>
              <a:t>skrútenie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maximalizuje</a:t>
            </a:r>
            <a:r>
              <a:rPr lang="en-GB" dirty="0"/>
              <a:t> </a:t>
            </a:r>
            <a:r>
              <a:rPr lang="en-GB" dirty="0" err="1"/>
              <a:t>toleranciu</a:t>
            </a:r>
            <a:r>
              <a:rPr lang="en-GB" dirty="0"/>
              <a:t> </a:t>
            </a:r>
            <a:r>
              <a:rPr lang="en-GB" dirty="0" err="1"/>
              <a:t>voči</a:t>
            </a:r>
            <a:r>
              <a:rPr lang="en-GB" dirty="0"/>
              <a:t> </a:t>
            </a:r>
            <a:r>
              <a:rPr lang="en-GB" dirty="0" err="1"/>
              <a:t>priečnej</a:t>
            </a:r>
            <a:r>
              <a:rPr lang="en-GB" dirty="0"/>
              <a:t> sile.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https://www.youtube.com/watch?v=xICYuJFFQdg</a:t>
            </a:r>
            <a:r>
              <a:rPr lang="sk-SK" dirty="0"/>
              <a:t> </a:t>
            </a:r>
          </a:p>
        </p:txBody>
      </p:sp>
      <p:pic>
        <p:nvPicPr>
          <p:cNvPr id="2050" name="Picture 2" descr="Premium Photo | Italian pasta spaghetti on a gray wall. flour products ...">
            <a:extLst>
              <a:ext uri="{FF2B5EF4-FFF2-40B4-BE49-F238E27FC236}">
                <a16:creationId xmlns:a16="http://schemas.microsoft.com/office/drawing/2014/main" id="{AD90FA67-489E-44AA-A85A-4B313781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62" y="2874124"/>
            <a:ext cx="2519362" cy="37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 action="ppaction://hlinkfile"/>
            <a:extLst>
              <a:ext uri="{FF2B5EF4-FFF2-40B4-BE49-F238E27FC236}">
                <a16:creationId xmlns:a16="http://schemas.microsoft.com/office/drawing/2014/main" id="{9BD33EB9-B887-4999-8A99-459B1E842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08" y="3285511"/>
            <a:ext cx="5859472" cy="214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1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16. </a:t>
            </a:r>
            <a:r>
              <a:rPr lang="en-GB" b="1" dirty="0" err="1"/>
              <a:t>Skrútené</a:t>
            </a:r>
            <a:r>
              <a:rPr lang="en-GB" b="1" dirty="0"/>
              <a:t> </a:t>
            </a:r>
            <a:r>
              <a:rPr lang="en-GB" b="1" dirty="0" err="1"/>
              <a:t>špagety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881176"/>
          </a:xfrm>
        </p:spPr>
        <p:txBody>
          <a:bodyPr>
            <a:normAutofit lnSpcReduction="10000"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Suché špagety sú veľmi krehké na ohyb</a:t>
            </a:r>
          </a:p>
          <a:p>
            <a:pPr lvl="1"/>
            <a:r>
              <a:rPr lang="sk-SK" dirty="0"/>
              <a:t>Pri zväzku sa najskôr zlomia krajné, najviac namáhané špagety</a:t>
            </a:r>
          </a:p>
          <a:p>
            <a:pPr lvl="1"/>
            <a:r>
              <a:rPr lang="sk-SK" dirty="0"/>
              <a:t>Skrútenie zväzku spôsobí veľké trenie medzi jednotlivými špagetami, čím sa namáhanie rozdelí medzi všetky špagety</a:t>
            </a:r>
          </a:p>
          <a:p>
            <a:pPr lvl="1"/>
            <a:r>
              <a:rPr lang="sk-SK" dirty="0"/>
              <a:t>Z rovnakého dôvodu sa skrúcajú aj laná</a:t>
            </a:r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Urobiť si zariadenie na kontrolované ohýbanie zväzku špagiet</a:t>
            </a:r>
          </a:p>
          <a:p>
            <a:pPr lvl="1"/>
            <a:r>
              <a:rPr lang="sk-SK" dirty="0"/>
              <a:t>Zariadenie musí byť schopné aplikovať skrútenie zväzku o zvolený uhol</a:t>
            </a:r>
          </a:p>
          <a:p>
            <a:pPr lvl="1"/>
            <a:r>
              <a:rPr lang="sk-SK" dirty="0"/>
              <a:t>Merať prehyb od aplikovanej sily a určiť okamih zlomenia zväzku (je to vlastne podopretý nosník – teória známa), určiť medzu pevnosti a porovnať s individuálnou špagetou, resp. neskrúteným zväzkom</a:t>
            </a:r>
          </a:p>
          <a:p>
            <a:pPr lvl="1"/>
            <a:r>
              <a:rPr lang="sk-SK" dirty="0"/>
              <a:t>Nájsť optimálne skrútenie</a:t>
            </a:r>
          </a:p>
          <a:p>
            <a:pPr lvl="1"/>
            <a:r>
              <a:rPr lang="sk-SK" dirty="0"/>
              <a:t>Meniť počet špagiet v zväzku</a:t>
            </a:r>
          </a:p>
          <a:p>
            <a:pPr lvl="1"/>
            <a:r>
              <a:rPr lang="sk-SK" dirty="0"/>
              <a:t>Preskúmať vplyv trenia? (napríklad naolejovať ich)</a:t>
            </a:r>
          </a:p>
        </p:txBody>
      </p:sp>
    </p:spTree>
    <p:extLst>
      <p:ext uri="{BB962C8B-B14F-4D97-AF65-F5344CB8AC3E}">
        <p14:creationId xmlns:p14="http://schemas.microsoft.com/office/powerpoint/2010/main" val="3538137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17. </a:t>
            </a:r>
            <a:r>
              <a:rPr lang="en-GB" b="1" dirty="0" err="1"/>
              <a:t>Pohybujúci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plameň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2"/>
            <a:ext cx="8596668" cy="5042647"/>
          </a:xfrm>
        </p:spPr>
        <p:txBody>
          <a:bodyPr>
            <a:normAutofit/>
          </a:bodyPr>
          <a:lstStyle/>
          <a:p>
            <a:r>
              <a:rPr lang="en-GB" dirty="0" err="1"/>
              <a:t>Plameň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môže</a:t>
            </a:r>
            <a:r>
              <a:rPr lang="en-GB" dirty="0"/>
              <a:t> </a:t>
            </a:r>
            <a:r>
              <a:rPr lang="en-GB" dirty="0" err="1"/>
              <a:t>nepretržite</a:t>
            </a:r>
            <a:r>
              <a:rPr lang="en-GB" dirty="0"/>
              <a:t> </a:t>
            </a:r>
            <a:r>
              <a:rPr lang="en-GB" dirty="0" err="1"/>
              <a:t>šíriť</a:t>
            </a:r>
            <a:r>
              <a:rPr lang="en-GB" dirty="0"/>
              <a:t> </a:t>
            </a:r>
            <a:r>
              <a:rPr lang="en-GB" dirty="0" err="1"/>
              <a:t>dookola</a:t>
            </a:r>
            <a:r>
              <a:rPr lang="en-GB" dirty="0"/>
              <a:t> </a:t>
            </a:r>
            <a:r>
              <a:rPr lang="en-GB" dirty="0" err="1"/>
              <a:t>prstencového</a:t>
            </a:r>
            <a:r>
              <a:rPr lang="en-GB" dirty="0"/>
              <a:t> </a:t>
            </a:r>
            <a:r>
              <a:rPr lang="en-GB" dirty="0" err="1"/>
              <a:t>žľabu</a:t>
            </a:r>
            <a:r>
              <a:rPr lang="en-GB" dirty="0"/>
              <a:t> </a:t>
            </a:r>
            <a:r>
              <a:rPr lang="en-GB" dirty="0" err="1"/>
              <a:t>obsahujúceho</a:t>
            </a:r>
            <a:r>
              <a:rPr lang="en-GB" dirty="0"/>
              <a:t> </a:t>
            </a:r>
            <a:r>
              <a:rPr lang="en-GB" dirty="0" err="1"/>
              <a:t>tenkú</a:t>
            </a:r>
            <a:r>
              <a:rPr lang="en-GB" dirty="0"/>
              <a:t> </a:t>
            </a:r>
            <a:r>
              <a:rPr lang="en-GB" dirty="0" err="1"/>
              <a:t>vrstvu</a:t>
            </a:r>
            <a:r>
              <a:rPr lang="en-GB" dirty="0"/>
              <a:t> </a:t>
            </a:r>
            <a:r>
              <a:rPr lang="en-GB" dirty="0" err="1"/>
              <a:t>horľavej</a:t>
            </a:r>
            <a:r>
              <a:rPr lang="en-GB" dirty="0"/>
              <a:t> </a:t>
            </a:r>
            <a:r>
              <a:rPr lang="en-GB" dirty="0" err="1"/>
              <a:t>kvapaliny</a:t>
            </a:r>
            <a:r>
              <a:rPr lang="en-GB" dirty="0"/>
              <a:t>. </a:t>
            </a:r>
            <a:r>
              <a:rPr lang="en-GB" dirty="0" err="1"/>
              <a:t>Preskúmajte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vlastnosti</a:t>
            </a:r>
            <a:r>
              <a:rPr lang="en-GB" dirty="0"/>
              <a:t> </a:t>
            </a:r>
            <a:r>
              <a:rPr lang="en-GB" dirty="0" err="1"/>
              <a:t>tohto</a:t>
            </a:r>
            <a:r>
              <a:rPr lang="en-GB" dirty="0"/>
              <a:t> </a:t>
            </a:r>
            <a:r>
              <a:rPr lang="en-GB" dirty="0" err="1"/>
              <a:t>pohybujúceho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plameňa</a:t>
            </a:r>
            <a:r>
              <a:rPr lang="en-GB" dirty="0"/>
              <a:t> </a:t>
            </a:r>
            <a:r>
              <a:rPr lang="en-GB" dirty="0" err="1"/>
              <a:t>závisia</a:t>
            </a:r>
            <a:r>
              <a:rPr lang="en-GB" dirty="0"/>
              <a:t> od </a:t>
            </a:r>
            <a:r>
              <a:rPr lang="en-GB" dirty="0" err="1"/>
              <a:t>relevantných</a:t>
            </a:r>
            <a:r>
              <a:rPr lang="en-GB" dirty="0"/>
              <a:t> </a:t>
            </a:r>
            <a:r>
              <a:rPr lang="en-GB" dirty="0" err="1"/>
              <a:t>parametrov</a:t>
            </a:r>
            <a:r>
              <a:rPr lang="en-GB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https://www.youtube.com/shorts/BcdLGWtXjTA</a:t>
            </a:r>
            <a:r>
              <a:rPr lang="sk-SK" dirty="0"/>
              <a:t> 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2E81FB28-D30E-4D0A-8F9D-009B8F6BD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173" y="2754530"/>
            <a:ext cx="3585016" cy="29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b="1" dirty="0"/>
              <a:t>17. </a:t>
            </a:r>
            <a:r>
              <a:rPr lang="en-GB" b="1" dirty="0" err="1"/>
              <a:t>Pohybujúci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plameň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2"/>
            <a:ext cx="8596668" cy="5042647"/>
          </a:xfrm>
        </p:spPr>
        <p:txBody>
          <a:bodyPr>
            <a:normAutofit/>
          </a:bodyPr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Horia výpary</a:t>
            </a:r>
          </a:p>
          <a:p>
            <a:pPr lvl="1"/>
            <a:r>
              <a:rPr lang="sk-SK" dirty="0"/>
              <a:t>Po vyhorení v danom meste ďalšie výpary nie sú, plameň zhasne </a:t>
            </a:r>
          </a:p>
          <a:p>
            <a:pPr lvl="1"/>
            <a:r>
              <a:rPr lang="sk-SK" dirty="0"/>
              <a:t>Zapáli sa susedná oblasť</a:t>
            </a:r>
          </a:p>
          <a:p>
            <a:pPr lvl="1"/>
            <a:r>
              <a:rPr lang="sk-SK" dirty="0"/>
              <a:t>Kým plameň obehne, výpary sa obnovia</a:t>
            </a:r>
          </a:p>
          <a:p>
            <a:endParaRPr lang="sk-SK" dirty="0"/>
          </a:p>
          <a:p>
            <a:r>
              <a:rPr lang="sk-SK" dirty="0"/>
              <a:t>Čo skúmať</a:t>
            </a:r>
          </a:p>
          <a:p>
            <a:pPr lvl="1"/>
            <a:r>
              <a:rPr lang="sk-SK" dirty="0"/>
              <a:t>Rýchlosť odparovania je kľúčový parameter</a:t>
            </a:r>
          </a:p>
          <a:p>
            <a:pPr lvl="1"/>
            <a:r>
              <a:rPr lang="sk-SK" dirty="0"/>
              <a:t>Ovplyvňuje ju tvar žľabu (plocha povrchu kvapaliny, objem, do ktorého sa odparuje)</a:t>
            </a:r>
          </a:p>
          <a:p>
            <a:pPr lvl="1"/>
            <a:r>
              <a:rPr lang="sk-SK" dirty="0"/>
              <a:t>Takisto hrá úlohu teplota kvapaliny, ktorá sa ustáli pri obiehaní plameňa</a:t>
            </a:r>
          </a:p>
          <a:p>
            <a:pPr lvl="1"/>
            <a:r>
              <a:rPr lang="sk-SK" dirty="0"/>
              <a:t>Rýchlosť horenia plameňa – komplikovaná fyzika/chémia (hľadať </a:t>
            </a:r>
            <a:r>
              <a:rPr lang="sk-SK" dirty="0" err="1"/>
              <a:t>flame</a:t>
            </a:r>
            <a:r>
              <a:rPr lang="sk-SK" dirty="0"/>
              <a:t> </a:t>
            </a:r>
            <a:r>
              <a:rPr lang="sk-SK" dirty="0" err="1"/>
              <a:t>speed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2925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Ďalšie informácie o úlohách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2"/>
            <a:ext cx="8596668" cy="5042647"/>
          </a:xfrm>
        </p:spPr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https://tmfsr.sk/</a:t>
            </a:r>
            <a:r>
              <a:rPr lang="sk-SK" dirty="0"/>
              <a:t>- stránka slovenského YPT</a:t>
            </a:r>
          </a:p>
          <a:p>
            <a:r>
              <a:rPr lang="sk-SK" dirty="0">
                <a:hlinkClick r:id="rId2"/>
              </a:rPr>
              <a:t>https://www.gypt.org/</a:t>
            </a:r>
            <a:r>
              <a:rPr lang="sk-SK" dirty="0"/>
              <a:t> - stránka nemeckého YPT</a:t>
            </a:r>
          </a:p>
          <a:p>
            <a:r>
              <a:rPr lang="sk-SK" dirty="0">
                <a:hlinkClick r:id="rId3"/>
              </a:rPr>
              <a:t>https://kit.ilyam.org/</a:t>
            </a:r>
            <a:r>
              <a:rPr lang="sk-SK" dirty="0"/>
              <a:t> - literatúra k úlohám IYPT</a:t>
            </a:r>
          </a:p>
          <a:p>
            <a:endParaRPr lang="sk-SK" dirty="0"/>
          </a:p>
          <a:p>
            <a:r>
              <a:rPr lang="sk-SK" dirty="0"/>
              <a:t>Kontakty na Slovensku:</a:t>
            </a:r>
          </a:p>
          <a:p>
            <a:pPr marL="685800" lvl="1"/>
            <a:r>
              <a:rPr lang="sk-SK" dirty="0"/>
              <a:t>Martin Plesch, SAV Bratislava, UMB Banská Bystrica</a:t>
            </a:r>
          </a:p>
          <a:p>
            <a:pPr marL="685800" lvl="1"/>
            <a:r>
              <a:rPr lang="sk-SK" dirty="0"/>
              <a:t>Marián Kireš, UPJŠ Košice</a:t>
            </a:r>
          </a:p>
          <a:p>
            <a:pPr marL="685800" lvl="1"/>
            <a:r>
              <a:rPr lang="sk-SK" dirty="0"/>
              <a:t>František Kundracik, FMFI UK Bratislava</a:t>
            </a:r>
          </a:p>
          <a:p>
            <a:pPr marL="685800" lvl="1"/>
            <a:r>
              <a:rPr lang="sk-SK" dirty="0"/>
              <a:t>Ostatní členovia odbornej komisie: Pavol Kubinec (BA), Jozef Beňuška (MT), Tomáš </a:t>
            </a:r>
            <a:r>
              <a:rPr lang="sk-SK" dirty="0" err="1"/>
              <a:t>Lučivjanský</a:t>
            </a:r>
            <a:r>
              <a:rPr lang="sk-SK" dirty="0"/>
              <a:t> (KE), ...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110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1. Vynájdite 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Námety, čo riešiť</a:t>
            </a:r>
          </a:p>
          <a:p>
            <a:pPr lvl="1"/>
            <a:r>
              <a:rPr lang="sk-SK" dirty="0"/>
              <a:t>Nájsť podmienku, kedy sa sifón sám spustí</a:t>
            </a:r>
          </a:p>
          <a:p>
            <a:pPr lvl="1"/>
            <a:r>
              <a:rPr lang="sk-SK" dirty="0"/>
              <a:t>Optimalizovať systém na čo najspoľahlivejšie spustenie? (aby voda nemusela byť až po okraj)</a:t>
            </a:r>
          </a:p>
          <a:p>
            <a:pPr lvl="1"/>
            <a:r>
              <a:rPr lang="sk-SK" dirty="0"/>
              <a:t>Optimalizovať systém na čo najvyššiu rýchlosť vytekania a/alebo čo najrýchlejšie vypustenie nádoby?</a:t>
            </a:r>
          </a:p>
          <a:p>
            <a:pPr lvl="1"/>
            <a:r>
              <a:rPr lang="sk-SK" dirty="0"/>
              <a:t>Svoj model overiť (rôzne priemery slamiek a tvary sifónu, rôzne viskózne kvapaliny)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2. Elektrické tlmenie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Magnet </a:t>
            </a:r>
            <a:r>
              <a:rPr lang="en-GB" dirty="0" err="1">
                <a:solidFill>
                  <a:schemeClr val="tx1"/>
                </a:solidFill>
              </a:rPr>
              <a:t>zavesený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pružine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vykonáva</a:t>
            </a:r>
            <a:r>
              <a:rPr lang="en-GB" dirty="0">
                <a:solidFill>
                  <a:schemeClr val="tx1"/>
                </a:solidFill>
              </a:rPr>
              <a:t> po </a:t>
            </a:r>
            <a:r>
              <a:rPr lang="en-GB" dirty="0" err="1">
                <a:solidFill>
                  <a:schemeClr val="tx1"/>
                </a:solidFill>
              </a:rPr>
              <a:t>vychýlení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jednoduchý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harmonický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pohyb</a:t>
            </a:r>
            <a:r>
              <a:rPr lang="en-GB" dirty="0">
                <a:solidFill>
                  <a:schemeClr val="tx1"/>
                </a:solidFill>
              </a:rPr>
              <a:t>. Ak magnet </a:t>
            </a:r>
            <a:r>
              <a:rPr lang="en-GB" dirty="0" err="1">
                <a:solidFill>
                  <a:schemeClr val="tx1"/>
                </a:solidFill>
              </a:rPr>
              <a:t>kmitá</a:t>
            </a:r>
            <a:r>
              <a:rPr lang="en-GB" dirty="0">
                <a:solidFill>
                  <a:schemeClr val="tx1"/>
                </a:solidFill>
              </a:rPr>
              <a:t> v </a:t>
            </a:r>
            <a:r>
              <a:rPr lang="en-GB" dirty="0" err="1">
                <a:solidFill>
                  <a:schemeClr val="tx1"/>
                </a:solidFill>
              </a:rPr>
              <a:t>cievke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pripojenej</a:t>
            </a:r>
            <a:r>
              <a:rPr lang="en-GB" dirty="0">
                <a:solidFill>
                  <a:schemeClr val="tx1"/>
                </a:solidFill>
              </a:rPr>
              <a:t> k </a:t>
            </a:r>
            <a:r>
              <a:rPr lang="en-GB" dirty="0" err="1">
                <a:solidFill>
                  <a:schemeClr val="tx1"/>
                </a:solidFill>
              </a:rPr>
              <a:t>rezistoru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jeho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pohyb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bude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tlmený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Preskúmajte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faktory</a:t>
            </a:r>
            <a:r>
              <a:rPr lang="sk-SK" dirty="0">
                <a:solidFill>
                  <a:schemeClr val="tx1"/>
                </a:solidFill>
              </a:rPr>
              <a:t> ovplyvňujúce toto </a:t>
            </a:r>
            <a:r>
              <a:rPr lang="en-GB" dirty="0" err="1">
                <a:solidFill>
                  <a:schemeClr val="tx1"/>
                </a:solidFill>
              </a:rPr>
              <a:t>tlmenie</a:t>
            </a:r>
            <a:r>
              <a:rPr lang="en-GB" dirty="0">
                <a:solidFill>
                  <a:schemeClr val="tx1"/>
                </a:solidFill>
              </a:rPr>
              <a:t>.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DBE9F-9FD7-43A2-BAD8-3FA447C4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71" y="2874231"/>
            <a:ext cx="2748358" cy="3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2. Elektrické tlmenie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Pri pohybe magnetu sa mení indukčný tok</a:t>
            </a:r>
          </a:p>
          <a:p>
            <a:pPr lvl="1"/>
            <a:r>
              <a:rPr lang="sk-SK" dirty="0"/>
              <a:t>V cievke L sa indukuje napätie</a:t>
            </a:r>
          </a:p>
          <a:p>
            <a:pPr lvl="1"/>
            <a:r>
              <a:rPr lang="sk-SK" dirty="0"/>
              <a:t>Podľa hodnoty rezistoru R tečie cievkou väčší alebo</a:t>
            </a:r>
            <a:br>
              <a:rPr lang="sk-SK" dirty="0"/>
            </a:br>
            <a:r>
              <a:rPr lang="sk-SK" dirty="0"/>
              <a:t>menší prúd</a:t>
            </a:r>
          </a:p>
          <a:p>
            <a:pPr lvl="1"/>
            <a:r>
              <a:rPr lang="sk-SK" dirty="0"/>
              <a:t>Magnetická sila medzi cievkou s prúdom a magnetom</a:t>
            </a:r>
            <a:br>
              <a:rPr lang="sk-SK" dirty="0"/>
            </a:br>
            <a:r>
              <a:rPr lang="sk-SK" dirty="0"/>
              <a:t>pôsobí proti pohybu (</a:t>
            </a:r>
            <a:r>
              <a:rPr lang="sk-SK" dirty="0" err="1"/>
              <a:t>Lentzovo</a:t>
            </a:r>
            <a:r>
              <a:rPr lang="sk-SK" dirty="0"/>
              <a:t> pravidlo) s pohyb tlmí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68007-B483-4105-B812-A9728A5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59" y="1701053"/>
            <a:ext cx="2748358" cy="3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2. Elektrické tlmenie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Námety, čo riešiť</a:t>
            </a:r>
          </a:p>
          <a:p>
            <a:pPr lvl="1"/>
            <a:r>
              <a:rPr lang="sk-SK" dirty="0"/>
              <a:t>Pri pohybe magnetu sa mení indukčný tok iba vtedy, ak je </a:t>
            </a:r>
            <a:br>
              <a:rPr lang="sk-SK" dirty="0"/>
            </a:br>
            <a:r>
              <a:rPr lang="sk-SK" dirty="0"/>
              <a:t>jeden koniec magnetu mimo cievky</a:t>
            </a:r>
          </a:p>
          <a:p>
            <a:pPr lvl="1"/>
            <a:r>
              <a:rPr lang="sk-SK" dirty="0"/>
              <a:t>Teda nie celý magnet v cievke</a:t>
            </a:r>
          </a:p>
          <a:p>
            <a:pPr lvl="1"/>
            <a:r>
              <a:rPr lang="sk-SK" dirty="0"/>
              <a:t>Dlhý magnet a dlhá cievka by mohli viest k indukčnému toku </a:t>
            </a:r>
            <a:br>
              <a:rPr lang="sk-SK" dirty="0"/>
            </a:br>
            <a:r>
              <a:rPr lang="sk-SK" dirty="0"/>
              <a:t>úmernému zasunutiu magnetu do cievky</a:t>
            </a:r>
          </a:p>
          <a:p>
            <a:pPr lvl="1"/>
            <a:r>
              <a:rPr lang="sk-SK" dirty="0"/>
              <a:t>Vtedy je tlmiaca sila (indukovaný prúd) úmerná rýchlosti, </a:t>
            </a:r>
            <a:br>
              <a:rPr lang="sk-SK" dirty="0"/>
            </a:br>
            <a:r>
              <a:rPr lang="sk-SK" dirty="0"/>
              <a:t>čo je situácia s jednoduchým analytickým riešením </a:t>
            </a:r>
            <a:br>
              <a:rPr lang="sk-SK" dirty="0"/>
            </a:br>
            <a:r>
              <a:rPr lang="sk-SK" dirty="0"/>
              <a:t>(tlmený harmonický oscilátor)</a:t>
            </a:r>
          </a:p>
          <a:p>
            <a:pPr lvl="1"/>
            <a:r>
              <a:rPr lang="sk-SK" dirty="0"/>
              <a:t>Meniť parametre (magnet, struna, cievka, odpor) </a:t>
            </a:r>
            <a:br>
              <a:rPr lang="sk-SK" dirty="0"/>
            </a:br>
            <a:r>
              <a:rPr lang="sk-SK" dirty="0"/>
              <a:t>a overiť model</a:t>
            </a:r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5194FF-98BB-438A-9531-5C781B666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7295"/>
              </p:ext>
            </p:extLst>
          </p:nvPr>
        </p:nvGraphicFramePr>
        <p:xfrm>
          <a:off x="7248058" y="1185068"/>
          <a:ext cx="2306637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HOTO-PAINT Home &amp; Student" r:id="rId3" imgW="2307176" imgH="4488544" progId="CorelPHOTOPAINTHome.Image.18">
                  <p:embed/>
                </p:oleObj>
              </mc:Choice>
              <mc:Fallback>
                <p:oleObj name="PHOTO-PAINT Home &amp; Student" r:id="rId3" imgW="2307176" imgH="4488544" progId="CorelPHOTOPAINTHome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8058" y="1185068"/>
                        <a:ext cx="2306637" cy="44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54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3. Prstencová fontána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Keď plochý kovový prstenec spadne z určitej výšky </a:t>
            </a:r>
            <a:br>
              <a:rPr lang="sk-SK" dirty="0"/>
            </a:br>
            <a:r>
              <a:rPr lang="sk-SK" dirty="0"/>
              <a:t>do nádrže s vodou, vytvorí sa vysoká fontána. </a:t>
            </a:r>
            <a:br>
              <a:rPr lang="sk-SK" dirty="0"/>
            </a:br>
            <a:r>
              <a:rPr lang="sk-SK" dirty="0"/>
              <a:t>Ako závisí maximálna výška fontány od parametrov prstenca?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2"/>
              </a:rPr>
              <a:t>https://www.youtube.com/watch?v=F9lbnMID1J8</a:t>
            </a:r>
            <a:r>
              <a:rPr lang="sk-SK" dirty="0"/>
              <a:t> </a:t>
            </a:r>
          </a:p>
        </p:txBody>
      </p:sp>
      <p:pic>
        <p:nvPicPr>
          <p:cNvPr id="5" name="Picture 4">
            <a:hlinkClick r:id="rId3" action="ppaction://hlinkfile"/>
            <a:extLst>
              <a:ext uri="{FF2B5EF4-FFF2-40B4-BE49-F238E27FC236}">
                <a16:creationId xmlns:a16="http://schemas.microsoft.com/office/drawing/2014/main" id="{A1CFB2F1-7655-44F5-815B-C72A549D5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011" y="1097721"/>
            <a:ext cx="3130425" cy="55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113D-55CA-4ABF-8837-5419AADE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58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b="1" dirty="0"/>
              <a:t>3. Prstencová fontána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41EE-C198-4386-A375-2E5B3577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1053"/>
            <a:ext cx="8596668" cy="4340309"/>
          </a:xfrm>
        </p:spPr>
        <p:txBody>
          <a:bodyPr/>
          <a:lstStyle/>
          <a:p>
            <a:r>
              <a:rPr lang="sk-SK" dirty="0"/>
              <a:t>O čo ide</a:t>
            </a:r>
          </a:p>
          <a:p>
            <a:pPr lvl="1"/>
            <a:r>
              <a:rPr lang="sk-SK" dirty="0"/>
              <a:t>Prstenec s otvorom narazí na hladinu a ponára sa</a:t>
            </a:r>
          </a:p>
          <a:p>
            <a:pPr lvl="1"/>
            <a:r>
              <a:rPr lang="sk-SK" dirty="0"/>
              <a:t>Voda spod prstenca uniká všetkými smermi</a:t>
            </a:r>
          </a:p>
          <a:p>
            <a:pPr lvl="1"/>
            <a:r>
              <a:rPr lang="sk-SK" dirty="0"/>
              <a:t>V strede sa „zrazí“ a sústredí sa </a:t>
            </a:r>
            <a:r>
              <a:rPr lang="sk-SK" dirty="0" err="1"/>
              <a:t>výtrysk</a:t>
            </a:r>
            <a:br>
              <a:rPr lang="sk-SK" dirty="0"/>
            </a:br>
            <a:r>
              <a:rPr lang="sk-SK" dirty="0"/>
              <a:t>(</a:t>
            </a:r>
            <a:r>
              <a:rPr lang="sk-SK" dirty="0" err="1"/>
              <a:t>cumulative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Dodaná energia závisí od hmotnosti disku </a:t>
            </a:r>
            <a:br>
              <a:rPr lang="sk-SK" dirty="0"/>
            </a:br>
            <a:r>
              <a:rPr lang="sk-SK" dirty="0"/>
              <a:t>a od výšky jeho spustenia</a:t>
            </a:r>
          </a:p>
          <a:p>
            <a:pPr lvl="1"/>
            <a:r>
              <a:rPr lang="sk-SK" dirty="0"/>
              <a:t>Geometrické rozmery sú dôležité</a:t>
            </a:r>
          </a:p>
          <a:p>
            <a:pPr lvl="1"/>
            <a:r>
              <a:rPr lang="sk-SK" dirty="0"/>
              <a:t> Určite veľa experimentovať s parametrami disku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9F67D-CFE9-47F3-81E0-E3F533A8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951" y="1183341"/>
            <a:ext cx="3146048" cy="42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445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</TotalTime>
  <Words>2425</Words>
  <Application>Microsoft Office PowerPoint</Application>
  <PresentationFormat>Widescreen</PresentationFormat>
  <Paragraphs>411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Trebuchet MS</vt:lpstr>
      <vt:lpstr>Wingdings 3</vt:lpstr>
      <vt:lpstr>Facet</vt:lpstr>
      <vt:lpstr>PHOTO-PAINT Home &amp; Student</vt:lpstr>
      <vt:lpstr>Úlohy  Turnaja mladých fyzikov 2025/2026</vt:lpstr>
      <vt:lpstr>1. Vynájdite sa</vt:lpstr>
      <vt:lpstr>1. Vynájdite sa</vt:lpstr>
      <vt:lpstr>1. Vynájdite sa</vt:lpstr>
      <vt:lpstr>2. Elektrické tlmenie</vt:lpstr>
      <vt:lpstr>2. Elektrické tlmenie</vt:lpstr>
      <vt:lpstr>2. Elektrické tlmenie</vt:lpstr>
      <vt:lpstr>3. Prstencová fontána</vt:lpstr>
      <vt:lpstr>3. Prstencová fontána</vt:lpstr>
      <vt:lpstr>4. Prúdenie oleja</vt:lpstr>
      <vt:lpstr>4. Prúdenie oleja</vt:lpstr>
      <vt:lpstr>5. Dynamika elastických vĺn</vt:lpstr>
      <vt:lpstr>5. Dynamika elastických vĺn</vt:lpstr>
      <vt:lpstr>6. Flipo Flip</vt:lpstr>
      <vt:lpstr>6. Flipo Flip</vt:lpstr>
      <vt:lpstr>7. Džanibekov efekt</vt:lpstr>
      <vt:lpstr>7. Džanibekov efekt</vt:lpstr>
      <vt:lpstr>8. Magnetický urýchľovač</vt:lpstr>
      <vt:lpstr>8. Magnetický urýchľovač</vt:lpstr>
      <vt:lpstr>9. Riadená levitácia</vt:lpstr>
      <vt:lpstr>9. Riadená levitácia</vt:lpstr>
      <vt:lpstr>10. Ponorený kráter</vt:lpstr>
      <vt:lpstr>10. Ponorený kráter</vt:lpstr>
      <vt:lpstr>11. Sladký monochromátor</vt:lpstr>
      <vt:lpstr>11. Sladký monochromátor</vt:lpstr>
      <vt:lpstr>12. Jesenná minca</vt:lpstr>
      <vt:lpstr>12. Jesenná minca</vt:lpstr>
      <vt:lpstr>13. Spievajúce pravítko</vt:lpstr>
      <vt:lpstr>13. Spievajúce pravítko</vt:lpstr>
      <vt:lpstr>14. Tvory a tvary</vt:lpstr>
      <vt:lpstr>14. Tvory a tvary</vt:lpstr>
      <vt:lpstr>15. Magnetická Newtonova kolíska</vt:lpstr>
      <vt:lpstr>15. Magnetická Newtonova kolíska</vt:lpstr>
      <vt:lpstr>16. Skrútené špagety</vt:lpstr>
      <vt:lpstr>16. Skrútené špagety</vt:lpstr>
      <vt:lpstr>17. Pohybujúci sa plameň</vt:lpstr>
      <vt:lpstr>17. Pohybujúci sa plameň</vt:lpstr>
      <vt:lpstr>Ďalšie informácie o úlohách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Úlohy  Turnaja mladých fyzikov 2025/2026</dc:title>
  <dc:creator>František Kundracik</dc:creator>
  <cp:lastModifiedBy>František Kundracik</cp:lastModifiedBy>
  <cp:revision>64</cp:revision>
  <dcterms:created xsi:type="dcterms:W3CDTF">2025-10-06T13:06:16Z</dcterms:created>
  <dcterms:modified xsi:type="dcterms:W3CDTF">2025-10-21T09:43:59Z</dcterms:modified>
</cp:coreProperties>
</file>